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5" r:id="rId6"/>
    <p:sldId id="266" r:id="rId7"/>
    <p:sldId id="268" r:id="rId8"/>
    <p:sldId id="269" r:id="rId9"/>
    <p:sldId id="270" r:id="rId10"/>
    <p:sldId id="260" r:id="rId11"/>
    <p:sldId id="271" r:id="rId12"/>
    <p:sldId id="272" r:id="rId13"/>
    <p:sldId id="273" r:id="rId14"/>
    <p:sldId id="274" r:id="rId15"/>
    <p:sldId id="267"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70" autoAdjust="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B47DAD-55E4-4E95-ADFB-BD4C999B4B2D}" type="datetimeFigureOut">
              <a:rPr lang="en-US" smtClean="0"/>
              <a:pPr/>
              <a:t>6/7/2022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C1040-74D9-4A10-A237-08DE64453A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FC1040-74D9-4A10-A237-08DE64453A0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6/7/2022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6/7/2022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6/7/2022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6/7/2022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6/7/2022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6/7/2022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9"/>
            <a:ext cx="7772400" cy="2076451"/>
          </a:xfrm>
        </p:spPr>
        <p:txBody>
          <a:bodyPr>
            <a:normAutofit fontScale="90000"/>
          </a:bodyPr>
          <a:lstStyle/>
          <a:p>
            <a:pPr algn="ctr"/>
            <a:r>
              <a:rPr lang="ro-RO" dirty="0" smtClean="0"/>
              <a:t>Starea de bine a copiilor în școală și creșterea motivației pentru activitatea de învățare prin aplicarea principiilor specifice pedagogiilor alternative</a:t>
            </a:r>
            <a:endParaRPr lang="en-US" dirty="0"/>
          </a:p>
        </p:txBody>
      </p:sp>
      <p:sp>
        <p:nvSpPr>
          <p:cNvPr id="3" name="Subtitle 2"/>
          <p:cNvSpPr>
            <a:spLocks noGrp="1"/>
          </p:cNvSpPr>
          <p:nvPr>
            <p:ph type="subTitle" idx="1"/>
          </p:nvPr>
        </p:nvSpPr>
        <p:spPr>
          <a:xfrm>
            <a:off x="2286000" y="3581400"/>
            <a:ext cx="6172200" cy="1447800"/>
          </a:xfrm>
        </p:spPr>
        <p:txBody>
          <a:bodyPr>
            <a:normAutofit fontScale="85000" lnSpcReduction="10000"/>
          </a:bodyPr>
          <a:lstStyle/>
          <a:p>
            <a:endParaRPr lang="ro-RO" dirty="0" smtClean="0"/>
          </a:p>
          <a:p>
            <a:r>
              <a:rPr lang="ro-RO" sz="2000" dirty="0" smtClean="0"/>
              <a:t>Cercetare în domeniul educațional </a:t>
            </a:r>
          </a:p>
          <a:p>
            <a:r>
              <a:rPr lang="ro-RO" sz="2000" dirty="0" smtClean="0"/>
              <a:t>Coordonator : prof. Tania  Ștefania Țăndăreanu și </a:t>
            </a:r>
          </a:p>
          <a:p>
            <a:r>
              <a:rPr lang="ro-RO" sz="2000" dirty="0" smtClean="0"/>
              <a:t>		colegii din echipa de proiect </a:t>
            </a: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5800" y="0"/>
            <a:ext cx="4648200" cy="1325137"/>
          </a:xfrm>
          <a:prstGeom prst="rect">
            <a:avLst/>
          </a:prstGeom>
        </p:spPr>
      </p:pic>
      <p:sp>
        <p:nvSpPr>
          <p:cNvPr id="5" name="Rectangle 4"/>
          <p:cNvSpPr/>
          <p:nvPr/>
        </p:nvSpPr>
        <p:spPr>
          <a:xfrm>
            <a:off x="4648200" y="1219200"/>
            <a:ext cx="4414117" cy="646331"/>
          </a:xfrm>
          <a:prstGeom prst="rect">
            <a:avLst/>
          </a:prstGeom>
        </p:spPr>
        <p:txBody>
          <a:bodyPr wrap="square">
            <a:spAutoFit/>
          </a:bodyPr>
          <a:lstStyle/>
          <a:p>
            <a:r>
              <a:rPr lang="en-US" dirty="0" err="1" smtClean="0">
                <a:latin typeface="Times New Roman" panose="02020603050405020304" pitchFamily="18" charset="0"/>
                <a:cs typeface="Times New Roman" panose="02020603050405020304" pitchFamily="18" charset="0"/>
              </a:rPr>
              <a:t>Proiect</a:t>
            </a:r>
            <a:r>
              <a:rPr lang="en-US" dirty="0" smtClean="0">
                <a:latin typeface="Times New Roman" panose="02020603050405020304" pitchFamily="18" charset="0"/>
                <a:cs typeface="Times New Roman" panose="02020603050405020304" pitchFamily="18" charset="0"/>
              </a:rPr>
              <a:t> Erasmus Plus </a:t>
            </a:r>
            <a:r>
              <a:rPr lang="ro-RO" dirty="0" smtClean="0">
                <a:latin typeface="Times New Roman" panose="02020603050405020304" pitchFamily="18" charset="0"/>
                <a:cs typeface="Times New Roman" panose="02020603050405020304" pitchFamily="18" charset="0"/>
              </a:rPr>
              <a:t>„Să înveți este distractiv!”, 2019-1-RO01-KA101-062657 </a:t>
            </a:r>
            <a:endParaRPr lang="en-US" dirty="0"/>
          </a:p>
        </p:txBody>
      </p:sp>
      <p:sp>
        <p:nvSpPr>
          <p:cNvPr id="6" name="Rectangle 5"/>
          <p:cNvSpPr/>
          <p:nvPr/>
        </p:nvSpPr>
        <p:spPr>
          <a:xfrm rot="10800000" flipV="1">
            <a:off x="4876800" y="5572771"/>
            <a:ext cx="4114800" cy="1015663"/>
          </a:xfrm>
          <a:prstGeom prst="rect">
            <a:avLst/>
          </a:prstGeom>
        </p:spPr>
        <p:txBody>
          <a:bodyPr wrap="square">
            <a:spAutoFit/>
          </a:bodyPr>
          <a:lstStyle/>
          <a:p>
            <a:pPr algn="just"/>
            <a:r>
              <a:rPr lang="en-US" sz="1200" dirty="0" err="1" smtClean="0"/>
              <a:t>Conţinutul</a:t>
            </a:r>
            <a:r>
              <a:rPr lang="en-US" sz="1200" dirty="0" smtClean="0"/>
              <a:t> </a:t>
            </a:r>
            <a:r>
              <a:rPr lang="en-US" sz="1200" dirty="0" err="1" smtClean="0"/>
              <a:t>prezentului</a:t>
            </a:r>
            <a:r>
              <a:rPr lang="en-US" sz="1200" dirty="0" smtClean="0"/>
              <a:t> material </a:t>
            </a:r>
            <a:r>
              <a:rPr lang="en-US" sz="1200" dirty="0" err="1" smtClean="0"/>
              <a:t>reprezintă</a:t>
            </a:r>
            <a:r>
              <a:rPr lang="en-US" sz="1200" dirty="0" smtClean="0"/>
              <a:t> </a:t>
            </a:r>
            <a:r>
              <a:rPr lang="en-US" sz="1200" dirty="0" err="1" smtClean="0"/>
              <a:t>responsabilitatea</a:t>
            </a:r>
            <a:r>
              <a:rPr lang="en-US" sz="1200" dirty="0" smtClean="0"/>
              <a:t> </a:t>
            </a:r>
            <a:r>
              <a:rPr lang="en-US" sz="1200" dirty="0" err="1" smtClean="0"/>
              <a:t>exclusivă</a:t>
            </a:r>
            <a:r>
              <a:rPr lang="en-US" sz="1200" dirty="0" smtClean="0"/>
              <a:t> a </a:t>
            </a:r>
            <a:r>
              <a:rPr lang="en-US" sz="1200" dirty="0" err="1" smtClean="0"/>
              <a:t>autorilor</a:t>
            </a:r>
            <a:r>
              <a:rPr lang="en-US" sz="1200" dirty="0" smtClean="0"/>
              <a:t>, </a:t>
            </a:r>
            <a:r>
              <a:rPr lang="en-US" sz="1200" dirty="0" err="1" smtClean="0"/>
              <a:t>iar</a:t>
            </a:r>
            <a:r>
              <a:rPr lang="en-US" sz="1200" dirty="0" smtClean="0"/>
              <a:t> </a:t>
            </a:r>
            <a:r>
              <a:rPr lang="en-US" sz="1200" dirty="0" err="1" smtClean="0"/>
              <a:t>Agenţia</a:t>
            </a:r>
            <a:r>
              <a:rPr lang="en-US" sz="1200" dirty="0" smtClean="0"/>
              <a:t> </a:t>
            </a:r>
            <a:r>
              <a:rPr lang="en-US" sz="1200" dirty="0" err="1" smtClean="0"/>
              <a:t>Naţională</a:t>
            </a:r>
            <a:r>
              <a:rPr lang="en-US" sz="1200" dirty="0" smtClean="0"/>
              <a:t> </a:t>
            </a:r>
            <a:r>
              <a:rPr lang="en-US" sz="1200" dirty="0" err="1" smtClean="0"/>
              <a:t>şi</a:t>
            </a:r>
            <a:r>
              <a:rPr lang="en-US" sz="1200" dirty="0" smtClean="0"/>
              <a:t> </a:t>
            </a:r>
            <a:r>
              <a:rPr lang="en-US" sz="1200" dirty="0" err="1" smtClean="0"/>
              <a:t>Comisia</a:t>
            </a:r>
            <a:r>
              <a:rPr lang="en-US" sz="1200" dirty="0" smtClean="0"/>
              <a:t> </a:t>
            </a:r>
            <a:r>
              <a:rPr lang="en-US" sz="1200" dirty="0" err="1" smtClean="0"/>
              <a:t>Europeană</a:t>
            </a:r>
            <a:r>
              <a:rPr lang="en-US" sz="1200" dirty="0" smtClean="0"/>
              <a:t> nu </a:t>
            </a:r>
            <a:r>
              <a:rPr lang="en-US" sz="1200" dirty="0" err="1" smtClean="0"/>
              <a:t>sunt</a:t>
            </a:r>
            <a:r>
              <a:rPr lang="en-US" sz="1200" dirty="0" smtClean="0"/>
              <a:t> </a:t>
            </a:r>
            <a:r>
              <a:rPr lang="en-US" sz="1200" dirty="0" err="1" smtClean="0"/>
              <a:t>responsabile</a:t>
            </a:r>
            <a:r>
              <a:rPr lang="en-US" sz="1200" dirty="0" smtClean="0"/>
              <a:t> </a:t>
            </a:r>
            <a:r>
              <a:rPr lang="en-US" sz="1200" dirty="0" err="1" smtClean="0"/>
              <a:t>pentru</a:t>
            </a:r>
            <a:r>
              <a:rPr lang="en-US" sz="1200" dirty="0" smtClean="0"/>
              <a:t> </a:t>
            </a:r>
            <a:r>
              <a:rPr lang="en-US" sz="1200" dirty="0" err="1" smtClean="0"/>
              <a:t>modul</a:t>
            </a:r>
            <a:r>
              <a:rPr lang="en-US" sz="1200" dirty="0" smtClean="0"/>
              <a:t> </a:t>
            </a:r>
            <a:r>
              <a:rPr lang="en-US" sz="1200" dirty="0" err="1" smtClean="0"/>
              <a:t>în</a:t>
            </a:r>
            <a:r>
              <a:rPr lang="en-US" sz="1200" dirty="0" smtClean="0"/>
              <a:t> care </a:t>
            </a:r>
            <a:r>
              <a:rPr lang="en-US" sz="1200" dirty="0" err="1" smtClean="0"/>
              <a:t>va</a:t>
            </a:r>
            <a:r>
              <a:rPr lang="en-US" sz="1200" dirty="0" smtClean="0"/>
              <a:t> </a:t>
            </a:r>
            <a:r>
              <a:rPr lang="en-US" sz="1200" dirty="0" err="1" smtClean="0"/>
              <a:t>fi</a:t>
            </a:r>
            <a:r>
              <a:rPr lang="en-US" sz="1200" dirty="0" smtClean="0"/>
              <a:t> </a:t>
            </a:r>
            <a:r>
              <a:rPr lang="en-US" sz="1200" dirty="0" err="1" smtClean="0"/>
              <a:t>folosit</a:t>
            </a:r>
            <a:r>
              <a:rPr lang="en-US" sz="1200" dirty="0" smtClean="0"/>
              <a:t> </a:t>
            </a:r>
            <a:r>
              <a:rPr lang="en-US" sz="1200" dirty="0" err="1" smtClean="0"/>
              <a:t>conţinutul</a:t>
            </a:r>
            <a:r>
              <a:rPr lang="en-US" sz="1200" dirty="0" smtClean="0"/>
              <a:t> </a:t>
            </a:r>
            <a:r>
              <a:rPr lang="en-US" sz="1200" dirty="0" err="1" smtClean="0"/>
              <a:t>informaţiei</a:t>
            </a:r>
            <a:r>
              <a:rPr lang="ro-RO" sz="1200" dirty="0" smtClean="0"/>
              <a:t>.</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ro-RO" sz="2400" dirty="0" smtClean="0"/>
              <a:t>utilizarea principiilor din sistemele pedagogice alternative în învățământul traditional și creșterea motivației în învățare</a:t>
            </a:r>
            <a:endParaRPr lang="en-US" sz="2400" dirty="0"/>
          </a:p>
        </p:txBody>
      </p:sp>
      <p:pic>
        <p:nvPicPr>
          <p:cNvPr id="4" name="Content Placeholder 3" descr="IMG-20210703-WA0013.jpg"/>
          <p:cNvPicPr>
            <a:picLocks noGrp="1" noChangeAspect="1"/>
          </p:cNvPicPr>
          <p:nvPr>
            <p:ph sz="quarter" idx="1"/>
          </p:nvPr>
        </p:nvPicPr>
        <p:blipFill>
          <a:blip r:embed="rId2" cstate="print"/>
          <a:stretch>
            <a:fillRect/>
          </a:stretch>
        </p:blipFill>
        <p:spPr>
          <a:xfrm>
            <a:off x="6705600" y="1524000"/>
            <a:ext cx="1731169" cy="1901825"/>
          </a:xfrm>
        </p:spPr>
      </p:pic>
      <p:pic>
        <p:nvPicPr>
          <p:cNvPr id="1028" name="Picture 4" descr="E:\Tania\erasmus +\images (14).jpg"/>
          <p:cNvPicPr>
            <a:picLocks noChangeAspect="1" noChangeArrowheads="1"/>
          </p:cNvPicPr>
          <p:nvPr/>
        </p:nvPicPr>
        <p:blipFill>
          <a:blip r:embed="rId3" cstate="print"/>
          <a:srcRect/>
          <a:stretch>
            <a:fillRect/>
          </a:stretch>
        </p:blipFill>
        <p:spPr bwMode="auto">
          <a:xfrm>
            <a:off x="457200" y="1524000"/>
            <a:ext cx="6172200" cy="3709987"/>
          </a:xfrm>
          <a:prstGeom prst="rect">
            <a:avLst/>
          </a:prstGeom>
          <a:noFill/>
        </p:spPr>
      </p:pic>
      <p:pic>
        <p:nvPicPr>
          <p:cNvPr id="1029" name="Picture 5" descr="E:\Tania\erasmus +\poze salonic\IMG-20210704-WA0062.jpg"/>
          <p:cNvPicPr>
            <a:picLocks noChangeAspect="1" noChangeArrowheads="1"/>
          </p:cNvPicPr>
          <p:nvPr/>
        </p:nvPicPr>
        <p:blipFill>
          <a:blip r:embed="rId4" cstate="print"/>
          <a:srcRect/>
          <a:stretch>
            <a:fillRect/>
          </a:stretch>
        </p:blipFill>
        <p:spPr bwMode="auto">
          <a:xfrm>
            <a:off x="5410200" y="5410200"/>
            <a:ext cx="3352800" cy="1219200"/>
          </a:xfrm>
          <a:prstGeom prst="rect">
            <a:avLst/>
          </a:prstGeom>
          <a:noFill/>
        </p:spPr>
      </p:pic>
      <p:pic>
        <p:nvPicPr>
          <p:cNvPr id="1030" name="Picture 6" descr="E:\Tania\erasmus +\poze salonic\image2.jpeg"/>
          <p:cNvPicPr>
            <a:picLocks noChangeAspect="1" noChangeArrowheads="1"/>
          </p:cNvPicPr>
          <p:nvPr/>
        </p:nvPicPr>
        <p:blipFill>
          <a:blip r:embed="rId5" cstate="print"/>
          <a:srcRect/>
          <a:stretch>
            <a:fillRect/>
          </a:stretch>
        </p:blipFill>
        <p:spPr bwMode="auto">
          <a:xfrm rot="5400000">
            <a:off x="6705600" y="3505200"/>
            <a:ext cx="1752600" cy="1752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ro-RO" sz="2400" dirty="0" smtClean="0"/>
              <a:t>utilizarea principiilor din sistemele pedagogice alternative în învățământul traditional și creșterea motivației în învățare</a:t>
            </a:r>
            <a:endParaRPr lang="en-US" sz="2400" dirty="0"/>
          </a:p>
        </p:txBody>
      </p:sp>
      <p:sp>
        <p:nvSpPr>
          <p:cNvPr id="3" name="Content Placeholder 2"/>
          <p:cNvSpPr>
            <a:spLocks noGrp="1"/>
          </p:cNvSpPr>
          <p:nvPr>
            <p:ph sz="quarter" idx="1"/>
          </p:nvPr>
        </p:nvSpPr>
        <p:spPr/>
        <p:txBody>
          <a:bodyPr>
            <a:normAutofit fontScale="85000" lnSpcReduction="10000"/>
          </a:bodyPr>
          <a:lstStyle/>
          <a:p>
            <a:r>
              <a:rPr lang="ro-RO" dirty="0" smtClean="0"/>
              <a:t>Învățare experiențială;</a:t>
            </a:r>
          </a:p>
          <a:p>
            <a:r>
              <a:rPr lang="ro-RO" dirty="0" smtClean="0"/>
              <a:t>Activități în natură;</a:t>
            </a:r>
          </a:p>
          <a:p>
            <a:r>
              <a:rPr lang="ro-RO" dirty="0" smtClean="0"/>
              <a:t>Învățarea prin aventură- activități de tipul treasure hunt- vânătoare de comori, excursii, vizite, drumeții;</a:t>
            </a:r>
          </a:p>
          <a:p>
            <a:r>
              <a:rPr lang="ro-RO" dirty="0" smtClean="0"/>
              <a:t>Învățarea prin descoperire;</a:t>
            </a:r>
          </a:p>
          <a:p>
            <a:r>
              <a:rPr lang="ro-RO" dirty="0" smtClean="0"/>
              <a:t>Activități care eficientizează cooperarea și comunicarea în grup pentru realizarea unor sarcini de lucru comune;</a:t>
            </a:r>
          </a:p>
          <a:p>
            <a:r>
              <a:rPr lang="ro-RO" dirty="0" smtClean="0"/>
              <a:t>Activități pentru cunoașterea psihopedagogică a copiilor, învățare adaptată la nevoile și interesele acestora, învățare centrată pe copil;</a:t>
            </a:r>
          </a:p>
          <a:p>
            <a:r>
              <a:rPr lang="ro-RO" dirty="0" smtClean="0"/>
              <a:t>Jocuri și activități pentru dezvoltarea inteligentei socio- emoționale a copiilor;</a:t>
            </a:r>
          </a:p>
          <a:p>
            <a:r>
              <a:rPr lang="ro-RO" dirty="0" smtClean="0"/>
              <a:t>Activitați care cresc starea de bine a copilului în școală, produc relaxare și un climat propice învățării prin joc.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pPr algn="ctr"/>
            <a:r>
              <a:rPr lang="ro-RO" sz="1800" dirty="0" smtClean="0">
                <a:solidFill>
                  <a:srgbClr val="575F6D"/>
                </a:solidFill>
              </a:rPr>
              <a:t>utilizarea principiilor din sistemele pedagogice alternative în învățământul traditional și creșterea motivației în învățare </a:t>
            </a:r>
            <a:br>
              <a:rPr lang="ro-RO" sz="1800" dirty="0" smtClean="0">
                <a:solidFill>
                  <a:srgbClr val="575F6D"/>
                </a:solidFill>
              </a:rPr>
            </a:br>
            <a:r>
              <a:rPr lang="ro-RO" sz="1800" dirty="0" smtClean="0">
                <a:solidFill>
                  <a:srgbClr val="575F6D"/>
                </a:solidFill>
              </a:rPr>
              <a:t>Treasure hunt- </a:t>
            </a:r>
            <a:br>
              <a:rPr lang="ro-RO" sz="1800" dirty="0" smtClean="0">
                <a:solidFill>
                  <a:srgbClr val="575F6D"/>
                </a:solidFill>
              </a:rPr>
            </a:br>
            <a:r>
              <a:rPr lang="ro-RO" sz="1800" dirty="0" smtClean="0">
                <a:solidFill>
                  <a:srgbClr val="575F6D"/>
                </a:solidFill>
              </a:rPr>
              <a:t>Sa redescoperim Colegiul pedagogic!</a:t>
            </a:r>
            <a:endParaRPr lang="en-US" sz="1800" dirty="0"/>
          </a:p>
        </p:txBody>
      </p:sp>
      <p:pic>
        <p:nvPicPr>
          <p:cNvPr id="3074" name="Picture 2" descr="E:\Tania\erasmus +\treasure hunt\th11a\IMG_3705.jpg"/>
          <p:cNvPicPr>
            <a:picLocks noGrp="1" noChangeAspect="1" noChangeArrowheads="1"/>
          </p:cNvPicPr>
          <p:nvPr>
            <p:ph sz="quarter" idx="1"/>
          </p:nvPr>
        </p:nvPicPr>
        <p:blipFill>
          <a:blip r:embed="rId2" cstate="print"/>
          <a:srcRect/>
          <a:stretch>
            <a:fillRect/>
          </a:stretch>
        </p:blipFill>
        <p:spPr bwMode="auto">
          <a:xfrm rot="5400000">
            <a:off x="419100" y="1790700"/>
            <a:ext cx="2362200" cy="1828800"/>
          </a:xfrm>
          <a:prstGeom prst="rect">
            <a:avLst/>
          </a:prstGeom>
          <a:noFill/>
        </p:spPr>
      </p:pic>
      <p:pic>
        <p:nvPicPr>
          <p:cNvPr id="3075" name="Picture 3" descr="E:\Tania\erasmus +\treasure hunt\th11a\IMG_3703.jpg"/>
          <p:cNvPicPr>
            <a:picLocks noChangeAspect="1" noChangeArrowheads="1"/>
          </p:cNvPicPr>
          <p:nvPr/>
        </p:nvPicPr>
        <p:blipFill>
          <a:blip r:embed="rId3" cstate="print"/>
          <a:srcRect/>
          <a:stretch>
            <a:fillRect/>
          </a:stretch>
        </p:blipFill>
        <p:spPr bwMode="auto">
          <a:xfrm>
            <a:off x="2743200" y="1524000"/>
            <a:ext cx="1847850" cy="2362200"/>
          </a:xfrm>
          <a:prstGeom prst="rect">
            <a:avLst/>
          </a:prstGeom>
          <a:noFill/>
        </p:spPr>
      </p:pic>
      <p:pic>
        <p:nvPicPr>
          <p:cNvPr id="3076" name="Picture 4" descr="E:\Tania\erasmus +\treasure hunt\th11a\591737cb-d93b-4067-bced-878679a53849.JPG"/>
          <p:cNvPicPr>
            <a:picLocks noChangeAspect="1" noChangeArrowheads="1"/>
          </p:cNvPicPr>
          <p:nvPr/>
        </p:nvPicPr>
        <p:blipFill>
          <a:blip r:embed="rId4" cstate="print"/>
          <a:srcRect/>
          <a:stretch>
            <a:fillRect/>
          </a:stretch>
        </p:blipFill>
        <p:spPr bwMode="auto">
          <a:xfrm>
            <a:off x="4724400" y="1524000"/>
            <a:ext cx="1905000" cy="2362200"/>
          </a:xfrm>
          <a:prstGeom prst="rect">
            <a:avLst/>
          </a:prstGeom>
          <a:noFill/>
        </p:spPr>
      </p:pic>
      <p:pic>
        <p:nvPicPr>
          <p:cNvPr id="3077" name="Picture 5" descr="E:\Tania\erasmus +\treasure hunt\th11a\616c2060-fc94-4623-acca-b993cbe28c00.JPG"/>
          <p:cNvPicPr>
            <a:picLocks noChangeAspect="1" noChangeArrowheads="1"/>
          </p:cNvPicPr>
          <p:nvPr/>
        </p:nvPicPr>
        <p:blipFill>
          <a:blip r:embed="rId5" cstate="print"/>
          <a:srcRect/>
          <a:stretch>
            <a:fillRect/>
          </a:stretch>
        </p:blipFill>
        <p:spPr bwMode="auto">
          <a:xfrm>
            <a:off x="6781800" y="1524000"/>
            <a:ext cx="1828800" cy="2362200"/>
          </a:xfrm>
          <a:prstGeom prst="rect">
            <a:avLst/>
          </a:prstGeom>
          <a:noFill/>
        </p:spPr>
      </p:pic>
      <p:pic>
        <p:nvPicPr>
          <p:cNvPr id="3079" name="Picture 7" descr="E:\Tania\erasmus +\treasure hunt\th11a\IMG_3711.jpg"/>
          <p:cNvPicPr>
            <a:picLocks noChangeAspect="1" noChangeArrowheads="1"/>
          </p:cNvPicPr>
          <p:nvPr/>
        </p:nvPicPr>
        <p:blipFill>
          <a:blip r:embed="rId6" cstate="print"/>
          <a:srcRect/>
          <a:stretch>
            <a:fillRect/>
          </a:stretch>
        </p:blipFill>
        <p:spPr bwMode="auto">
          <a:xfrm rot="5400000">
            <a:off x="368300" y="4356100"/>
            <a:ext cx="2540000" cy="1905000"/>
          </a:xfrm>
          <a:prstGeom prst="rect">
            <a:avLst/>
          </a:prstGeom>
          <a:noFill/>
        </p:spPr>
      </p:pic>
      <p:pic>
        <p:nvPicPr>
          <p:cNvPr id="3080" name="Picture 8" descr="E:\Tania\erasmus +\treasure hunt\th11a\bc638174-f886-46aa-bbba-429625e57ee3.JPG"/>
          <p:cNvPicPr>
            <a:picLocks noChangeAspect="1" noChangeArrowheads="1"/>
          </p:cNvPicPr>
          <p:nvPr/>
        </p:nvPicPr>
        <p:blipFill>
          <a:blip r:embed="rId7" cstate="print"/>
          <a:srcRect/>
          <a:stretch>
            <a:fillRect/>
          </a:stretch>
        </p:blipFill>
        <p:spPr bwMode="auto">
          <a:xfrm>
            <a:off x="2743200" y="3962400"/>
            <a:ext cx="1905000" cy="2641600"/>
          </a:xfrm>
          <a:prstGeom prst="rect">
            <a:avLst/>
          </a:prstGeom>
          <a:noFill/>
        </p:spPr>
      </p:pic>
      <p:pic>
        <p:nvPicPr>
          <p:cNvPr id="3081" name="Picture 9" descr="E:\Tania\erasmus +\treasure hunt\th11a\117c72c4-d22e-46b8-a5c8-5c72d650c2af.JPG"/>
          <p:cNvPicPr>
            <a:picLocks noChangeAspect="1" noChangeArrowheads="1"/>
          </p:cNvPicPr>
          <p:nvPr/>
        </p:nvPicPr>
        <p:blipFill>
          <a:blip r:embed="rId8" cstate="print"/>
          <a:srcRect/>
          <a:stretch>
            <a:fillRect/>
          </a:stretch>
        </p:blipFill>
        <p:spPr bwMode="auto">
          <a:xfrm>
            <a:off x="4800600" y="4038600"/>
            <a:ext cx="1803400" cy="2590800"/>
          </a:xfrm>
          <a:prstGeom prst="rect">
            <a:avLst/>
          </a:prstGeom>
          <a:noFill/>
        </p:spPr>
      </p:pic>
      <p:pic>
        <p:nvPicPr>
          <p:cNvPr id="3082" name="Picture 10" descr="E:\Tania\erasmus +\treasure hunt\th11a\bcf9f68c-761e-4bb4-87c6-405a8fc5a00c.JPG"/>
          <p:cNvPicPr>
            <a:picLocks noChangeAspect="1" noChangeArrowheads="1"/>
          </p:cNvPicPr>
          <p:nvPr/>
        </p:nvPicPr>
        <p:blipFill>
          <a:blip r:embed="rId9" cstate="print"/>
          <a:srcRect/>
          <a:stretch>
            <a:fillRect/>
          </a:stretch>
        </p:blipFill>
        <p:spPr bwMode="auto">
          <a:xfrm>
            <a:off x="6781801" y="4038600"/>
            <a:ext cx="1828800" cy="2590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828800"/>
          </a:xfrm>
        </p:spPr>
        <p:txBody>
          <a:bodyPr>
            <a:normAutofit fontScale="90000"/>
          </a:bodyPr>
          <a:lstStyle/>
          <a:p>
            <a:pPr algn="ctr"/>
            <a:r>
              <a:rPr lang="ro-RO" sz="2000" dirty="0" smtClean="0">
                <a:solidFill>
                  <a:srgbClr val="575F6D"/>
                </a:solidFill>
              </a:rPr>
              <a:t>utilizarea principiilor din sistemele pedagogice alternative în învățământul traditional și creșterea motivației în învățare-</a:t>
            </a:r>
            <a:br>
              <a:rPr lang="ro-RO" sz="2000" dirty="0" smtClean="0">
                <a:solidFill>
                  <a:srgbClr val="575F6D"/>
                </a:solidFill>
              </a:rPr>
            </a:br>
            <a:r>
              <a:rPr lang="ro-RO" sz="2000" dirty="0" smtClean="0"/>
              <a:t>Jocuri și activități pentru dezvoltarea inteligentei socio- emoționale a copiilor- harta emotiilor (IX B si IX G)</a:t>
            </a:r>
            <a:endParaRPr lang="en-US" dirty="0"/>
          </a:p>
        </p:txBody>
      </p:sp>
      <p:pic>
        <p:nvPicPr>
          <p:cNvPr id="4098" name="Picture 2" descr="E:\Tania\erasmus +\treasure hunt\harta emotiilor 9BG\PHOTO-2022-04-11-17-23-39.jpg"/>
          <p:cNvPicPr>
            <a:picLocks noGrp="1" noChangeAspect="1" noChangeArrowheads="1"/>
          </p:cNvPicPr>
          <p:nvPr>
            <p:ph sz="quarter" idx="1"/>
          </p:nvPr>
        </p:nvPicPr>
        <p:blipFill>
          <a:blip r:embed="rId2" cstate="print"/>
          <a:srcRect/>
          <a:stretch>
            <a:fillRect/>
          </a:stretch>
        </p:blipFill>
        <p:spPr bwMode="auto">
          <a:xfrm>
            <a:off x="762001" y="1828801"/>
            <a:ext cx="1752600" cy="2286000"/>
          </a:xfrm>
          <a:prstGeom prst="rect">
            <a:avLst/>
          </a:prstGeom>
          <a:noFill/>
        </p:spPr>
      </p:pic>
      <p:pic>
        <p:nvPicPr>
          <p:cNvPr id="4099" name="Picture 3" descr="E:\Tania\erasmus +\treasure hunt\harta emotiilor 9BG\PHOTO-2022-04-11-17-23-38.jpg"/>
          <p:cNvPicPr>
            <a:picLocks noChangeAspect="1" noChangeArrowheads="1"/>
          </p:cNvPicPr>
          <p:nvPr/>
        </p:nvPicPr>
        <p:blipFill>
          <a:blip r:embed="rId3" cstate="print"/>
          <a:srcRect/>
          <a:stretch>
            <a:fillRect/>
          </a:stretch>
        </p:blipFill>
        <p:spPr bwMode="auto">
          <a:xfrm>
            <a:off x="6781800" y="1828800"/>
            <a:ext cx="1752600" cy="2336800"/>
          </a:xfrm>
          <a:prstGeom prst="rect">
            <a:avLst/>
          </a:prstGeom>
          <a:noFill/>
        </p:spPr>
      </p:pic>
      <p:pic>
        <p:nvPicPr>
          <p:cNvPr id="4101" name="Picture 5" descr="E:\Tania\erasmus +\treasure hunt\harta emotiilor 9BG\PHOTO-2022-04-11-15-04-02.jpg"/>
          <p:cNvPicPr>
            <a:picLocks noChangeAspect="1" noChangeArrowheads="1"/>
          </p:cNvPicPr>
          <p:nvPr/>
        </p:nvPicPr>
        <p:blipFill>
          <a:blip r:embed="rId4" cstate="print"/>
          <a:srcRect/>
          <a:stretch>
            <a:fillRect/>
          </a:stretch>
        </p:blipFill>
        <p:spPr bwMode="auto">
          <a:xfrm>
            <a:off x="2971800" y="1828800"/>
            <a:ext cx="3454358" cy="2362200"/>
          </a:xfrm>
          <a:prstGeom prst="rect">
            <a:avLst/>
          </a:prstGeom>
          <a:noFill/>
        </p:spPr>
      </p:pic>
      <p:pic>
        <p:nvPicPr>
          <p:cNvPr id="4102" name="Picture 6" descr="E:\Tania\erasmus +\treasure hunt\harta emotiilor 9BG\PHOTO-2022-04-05-16-43-45.jpg"/>
          <p:cNvPicPr>
            <a:picLocks noChangeAspect="1" noChangeArrowheads="1"/>
          </p:cNvPicPr>
          <p:nvPr/>
        </p:nvPicPr>
        <p:blipFill>
          <a:blip r:embed="rId5" cstate="print"/>
          <a:srcRect/>
          <a:stretch>
            <a:fillRect/>
          </a:stretch>
        </p:blipFill>
        <p:spPr bwMode="auto">
          <a:xfrm rot="16200000">
            <a:off x="1635303" y="3851096"/>
            <a:ext cx="1834793" cy="3429000"/>
          </a:xfrm>
          <a:prstGeom prst="rect">
            <a:avLst/>
          </a:prstGeom>
          <a:noFill/>
        </p:spPr>
      </p:pic>
      <p:pic>
        <p:nvPicPr>
          <p:cNvPr id="4103" name="Picture 7" descr="E:\Tania\erasmus +\treasure hunt\harta emotiilor 9BG\PHOTO-2022-04-05-16-43-43.jpg"/>
          <p:cNvPicPr>
            <a:picLocks noChangeAspect="1" noChangeArrowheads="1"/>
          </p:cNvPicPr>
          <p:nvPr/>
        </p:nvPicPr>
        <p:blipFill>
          <a:blip r:embed="rId6" cstate="print"/>
          <a:srcRect/>
          <a:stretch>
            <a:fillRect/>
          </a:stretch>
        </p:blipFill>
        <p:spPr bwMode="auto">
          <a:xfrm rot="16200000">
            <a:off x="5448300" y="3924300"/>
            <a:ext cx="1905000" cy="3352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000" dirty="0" smtClean="0">
                <a:solidFill>
                  <a:srgbClr val="575F6D"/>
                </a:solidFill>
              </a:rPr>
              <a:t>utilizarea principiilor din sistemele pedagogice alternative în învățământul traditional și creșterea motivației în învățare- jocuri de comunicare ( Ix B)</a:t>
            </a:r>
            <a:endParaRPr lang="en-US" dirty="0"/>
          </a:p>
        </p:txBody>
      </p:sp>
      <p:pic>
        <p:nvPicPr>
          <p:cNvPr id="5126" name="Picture 6" descr="E:\Tania\erasmus +\treasure hunt\jocuri de comunicare 9B\jocuridecomunicare9b\IMG_4361.jpg"/>
          <p:cNvPicPr>
            <a:picLocks noChangeAspect="1" noChangeArrowheads="1"/>
          </p:cNvPicPr>
          <p:nvPr/>
        </p:nvPicPr>
        <p:blipFill>
          <a:blip r:embed="rId2" cstate="print"/>
          <a:srcRect/>
          <a:stretch>
            <a:fillRect/>
          </a:stretch>
        </p:blipFill>
        <p:spPr bwMode="auto">
          <a:xfrm rot="5400000">
            <a:off x="114299" y="4457701"/>
            <a:ext cx="2514602" cy="1828800"/>
          </a:xfrm>
          <a:prstGeom prst="rect">
            <a:avLst/>
          </a:prstGeom>
          <a:noFill/>
        </p:spPr>
      </p:pic>
      <p:pic>
        <p:nvPicPr>
          <p:cNvPr id="5127" name="Picture 7" descr="E:\Tania\erasmus +\treasure hunt\jocuri de comunicare 9B\jocuridecomunicare9b\IMG_4353.jpg"/>
          <p:cNvPicPr>
            <a:picLocks noChangeAspect="1" noChangeArrowheads="1"/>
          </p:cNvPicPr>
          <p:nvPr/>
        </p:nvPicPr>
        <p:blipFill>
          <a:blip r:embed="rId3" cstate="print"/>
          <a:srcRect/>
          <a:stretch>
            <a:fillRect/>
          </a:stretch>
        </p:blipFill>
        <p:spPr bwMode="auto">
          <a:xfrm rot="5400000">
            <a:off x="2324099" y="1790701"/>
            <a:ext cx="2438402" cy="1905000"/>
          </a:xfrm>
          <a:prstGeom prst="rect">
            <a:avLst/>
          </a:prstGeom>
          <a:noFill/>
        </p:spPr>
      </p:pic>
      <p:pic>
        <p:nvPicPr>
          <p:cNvPr id="5128" name="Picture 8" descr="E:\Tania\erasmus +\treasure hunt\jocuri de comunicare 9B\jocuridecomunicare9b\IMG_4356.jpg"/>
          <p:cNvPicPr>
            <a:picLocks noChangeAspect="1" noChangeArrowheads="1"/>
          </p:cNvPicPr>
          <p:nvPr/>
        </p:nvPicPr>
        <p:blipFill>
          <a:blip r:embed="rId4" cstate="print"/>
          <a:srcRect/>
          <a:stretch>
            <a:fillRect/>
          </a:stretch>
        </p:blipFill>
        <p:spPr bwMode="auto">
          <a:xfrm rot="5400000">
            <a:off x="6477000" y="1905000"/>
            <a:ext cx="2362200" cy="1600200"/>
          </a:xfrm>
          <a:prstGeom prst="rect">
            <a:avLst/>
          </a:prstGeom>
          <a:noFill/>
        </p:spPr>
      </p:pic>
      <p:pic>
        <p:nvPicPr>
          <p:cNvPr id="5129" name="Picture 9" descr="E:\Tania\erasmus +\treasure hunt\jocuri de comunicare 9B\jocuridecomunicare9b\IMG_4358.jpg"/>
          <p:cNvPicPr>
            <a:picLocks noChangeAspect="1" noChangeArrowheads="1"/>
          </p:cNvPicPr>
          <p:nvPr/>
        </p:nvPicPr>
        <p:blipFill>
          <a:blip r:embed="rId5" cstate="print"/>
          <a:srcRect/>
          <a:stretch>
            <a:fillRect/>
          </a:stretch>
        </p:blipFill>
        <p:spPr bwMode="auto">
          <a:xfrm rot="5400000">
            <a:off x="6515100" y="4533900"/>
            <a:ext cx="2438400" cy="1600200"/>
          </a:xfrm>
          <a:prstGeom prst="rect">
            <a:avLst/>
          </a:prstGeom>
          <a:noFill/>
        </p:spPr>
      </p:pic>
      <p:pic>
        <p:nvPicPr>
          <p:cNvPr id="5131" name="Picture 11" descr="E:\Tania\erasmus +\treasure hunt\jocuri de comunicare 9B\jocuridecomunicare9b\IMG_4362.jpg"/>
          <p:cNvPicPr>
            <a:picLocks noChangeAspect="1" noChangeArrowheads="1"/>
          </p:cNvPicPr>
          <p:nvPr/>
        </p:nvPicPr>
        <p:blipFill>
          <a:blip r:embed="rId6" cstate="print"/>
          <a:srcRect/>
          <a:stretch>
            <a:fillRect/>
          </a:stretch>
        </p:blipFill>
        <p:spPr bwMode="auto">
          <a:xfrm rot="5400000">
            <a:off x="4495800" y="4495800"/>
            <a:ext cx="2438400" cy="1828800"/>
          </a:xfrm>
          <a:prstGeom prst="rect">
            <a:avLst/>
          </a:prstGeom>
          <a:noFill/>
        </p:spPr>
      </p:pic>
      <p:pic>
        <p:nvPicPr>
          <p:cNvPr id="5132" name="Picture 12" descr="E:\Tania\erasmus +\treasure hunt\jocuri de comunicare 9B\jocuridevomunicaee2\IMG_4354.jpg"/>
          <p:cNvPicPr>
            <a:picLocks noGrp="1" noChangeAspect="1" noChangeArrowheads="1"/>
          </p:cNvPicPr>
          <p:nvPr>
            <p:ph sz="quarter" idx="1"/>
          </p:nvPr>
        </p:nvPicPr>
        <p:blipFill>
          <a:blip r:embed="rId7" cstate="print"/>
          <a:srcRect/>
          <a:stretch>
            <a:fillRect/>
          </a:stretch>
        </p:blipFill>
        <p:spPr bwMode="auto">
          <a:xfrm rot="5400000">
            <a:off x="143075" y="1761927"/>
            <a:ext cx="2513008" cy="1884757"/>
          </a:xfrm>
          <a:prstGeom prst="rect">
            <a:avLst/>
          </a:prstGeom>
          <a:noFill/>
        </p:spPr>
      </p:pic>
      <p:pic>
        <p:nvPicPr>
          <p:cNvPr id="5133" name="Picture 13" descr="E:\Tania\erasmus +\treasure hunt\jocuri de comunicare 9B\jocuridevomunicaee2\IMG_4363.jpg"/>
          <p:cNvPicPr>
            <a:picLocks noChangeAspect="1" noChangeArrowheads="1"/>
          </p:cNvPicPr>
          <p:nvPr/>
        </p:nvPicPr>
        <p:blipFill>
          <a:blip r:embed="rId8" cstate="print"/>
          <a:srcRect/>
          <a:stretch>
            <a:fillRect/>
          </a:stretch>
        </p:blipFill>
        <p:spPr bwMode="auto">
          <a:xfrm rot="5400000">
            <a:off x="4495800" y="1828800"/>
            <a:ext cx="2362200" cy="1752600"/>
          </a:xfrm>
          <a:prstGeom prst="rect">
            <a:avLst/>
          </a:prstGeom>
          <a:noFill/>
        </p:spPr>
      </p:pic>
      <p:pic>
        <p:nvPicPr>
          <p:cNvPr id="5134" name="Picture 14" descr="E:\Tania\erasmus +\treasure hunt\jocuri de comunicare 9B\jocuridevomunicaee2\IMG_4357.jpg"/>
          <p:cNvPicPr>
            <a:picLocks noChangeAspect="1" noChangeArrowheads="1"/>
          </p:cNvPicPr>
          <p:nvPr/>
        </p:nvPicPr>
        <p:blipFill>
          <a:blip r:embed="rId9" cstate="print"/>
          <a:srcRect/>
          <a:stretch>
            <a:fillRect/>
          </a:stretch>
        </p:blipFill>
        <p:spPr bwMode="auto">
          <a:xfrm>
            <a:off x="2590800" y="4038600"/>
            <a:ext cx="1905000" cy="2590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Concluzii:</a:t>
            </a:r>
            <a:endParaRPr lang="en-US" dirty="0"/>
          </a:p>
        </p:txBody>
      </p:sp>
      <p:sp>
        <p:nvSpPr>
          <p:cNvPr id="3" name="Content Placeholder 2"/>
          <p:cNvSpPr>
            <a:spLocks noGrp="1"/>
          </p:cNvSpPr>
          <p:nvPr>
            <p:ph sz="quarter" idx="1"/>
          </p:nvPr>
        </p:nvSpPr>
        <p:spPr/>
        <p:txBody>
          <a:bodyPr>
            <a:normAutofit/>
          </a:bodyPr>
          <a:lstStyle/>
          <a:p>
            <a:pPr algn="just"/>
            <a:r>
              <a:rPr lang="ro-RO" sz="1800" dirty="0" smtClean="0"/>
              <a:t>Există o corelație pozitivă între starea de bine a copiilor și implicarea lor în activități formale și nonformale, atât în școală, cât și în comunitate.</a:t>
            </a:r>
          </a:p>
          <a:p>
            <a:pPr algn="just"/>
            <a:r>
              <a:rPr lang="ro-RO" sz="1800" dirty="0" smtClean="0"/>
              <a:t>Starea de bine a elevilor influențează relațiile cu colegii, cu profesorii, cu familiile lor, manifestându-se îmbunătățiri în atitudinea lor prosocială, colaborativă și comportamentală.</a:t>
            </a:r>
          </a:p>
          <a:p>
            <a:pPr algn="just"/>
            <a:r>
              <a:rPr lang="ro-RO" sz="1800" dirty="0" smtClean="0"/>
              <a:t>Elevii care evidențiază o stare de bine ridicată tind să aibă rezultate acedemice înalte, autoeficiență, sunt mai disciplinați, atenți la ore si mai implicați în activitățile culturale, recreative sau sportive.</a:t>
            </a:r>
          </a:p>
          <a:p>
            <a:pPr algn="just"/>
            <a:r>
              <a:rPr lang="ro-RO" sz="1800" dirty="0" smtClean="0"/>
              <a:t>În accepțiune extinsă, starea de bine a elevilor în școală este un indicator al succesului tinerilor în viață, în familie și în societate;</a:t>
            </a:r>
          </a:p>
          <a:p>
            <a:pPr algn="just"/>
            <a:r>
              <a:rPr lang="ro-RO" sz="1800" dirty="0" smtClean="0"/>
              <a:t>Educația, sub toate formele sale, nu trebuie să mai ignore acest indicator al stării de bine al elevului și al profesorului în școală, acesta fiind un factor care stă la baza unor școli moderne, de succes și performante.</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838200"/>
            <a:ext cx="6172200" cy="1447800"/>
          </a:xfrm>
        </p:spPr>
        <p:txBody>
          <a:bodyPr/>
          <a:lstStyle/>
          <a:p>
            <a:pPr algn="ctr"/>
            <a:r>
              <a:rPr lang="ro-RO" i="1" dirty="0" smtClean="0"/>
              <a:t>Vă mulțumim pentru atenție!</a:t>
            </a:r>
            <a:endParaRPr lang="en-US" i="1" dirty="0"/>
          </a:p>
        </p:txBody>
      </p:sp>
      <p:sp>
        <p:nvSpPr>
          <p:cNvPr id="5" name="Text Placeholder 4"/>
          <p:cNvSpPr>
            <a:spLocks noGrp="1"/>
          </p:cNvSpPr>
          <p:nvPr>
            <p:ph type="body" idx="1"/>
          </p:nvPr>
        </p:nvSpPr>
        <p:spPr>
          <a:xfrm>
            <a:off x="2286000" y="3505200"/>
            <a:ext cx="6172200" cy="2876550"/>
          </a:xfrm>
        </p:spPr>
        <p:txBody>
          <a:bodyPr/>
          <a:lstStyle/>
          <a:p>
            <a:endParaRPr lang="en-US" dirty="0"/>
          </a:p>
        </p:txBody>
      </p:sp>
      <p:pic>
        <p:nvPicPr>
          <p:cNvPr id="1026" name="Picture 2" descr="E:\Tania\erasmus +\poze salonic\IMG-20210706-WA0161.jpg"/>
          <p:cNvPicPr>
            <a:picLocks noChangeAspect="1" noChangeArrowheads="1"/>
          </p:cNvPicPr>
          <p:nvPr/>
        </p:nvPicPr>
        <p:blipFill>
          <a:blip r:embed="rId2" cstate="print"/>
          <a:srcRect/>
          <a:stretch>
            <a:fillRect/>
          </a:stretch>
        </p:blipFill>
        <p:spPr bwMode="auto">
          <a:xfrm>
            <a:off x="2286000" y="2819400"/>
            <a:ext cx="6172200" cy="3733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62000"/>
            <a:ext cx="6172200" cy="2743200"/>
          </a:xfrm>
        </p:spPr>
        <p:txBody>
          <a:bodyPr>
            <a:normAutofit fontScale="90000"/>
          </a:bodyPr>
          <a:lstStyle/>
          <a:p>
            <a:pPr algn="just"/>
            <a:r>
              <a:rPr lang="ro-RO" dirty="0" smtClean="0"/>
              <a:t>Cercetare în domeniul educațional realizata la nivelul Colegiului Național Pedagogic ”Ștefan Velovan”</a:t>
            </a:r>
            <a:br>
              <a:rPr lang="ro-RO" dirty="0" smtClean="0"/>
            </a:br>
            <a:r>
              <a:rPr lang="ro-RO" dirty="0" smtClean="0"/>
              <a:t>Craiova</a:t>
            </a:r>
            <a:br>
              <a:rPr lang="ro-RO" dirty="0" smtClean="0"/>
            </a:br>
            <a:endParaRPr lang="en-US" dirty="0"/>
          </a:p>
        </p:txBody>
      </p:sp>
      <p:sp>
        <p:nvSpPr>
          <p:cNvPr id="3" name="Subtitle 2"/>
          <p:cNvSpPr>
            <a:spLocks noGrp="1"/>
          </p:cNvSpPr>
          <p:nvPr>
            <p:ph type="subTitle" idx="1"/>
          </p:nvPr>
        </p:nvSpPr>
        <p:spPr>
          <a:xfrm>
            <a:off x="2286000" y="3200400"/>
            <a:ext cx="6172200" cy="3174522"/>
          </a:xfrm>
        </p:spPr>
        <p:txBody>
          <a:bodyPr/>
          <a:lstStyle/>
          <a:p>
            <a:pPr algn="just"/>
            <a:r>
              <a:rPr lang="ro-RO" dirty="0" smtClean="0"/>
              <a:t>Durata cercetării: anul școlar 2021-2022</a:t>
            </a:r>
          </a:p>
          <a:p>
            <a:pPr algn="just"/>
            <a:r>
              <a:rPr lang="ro-RO" dirty="0" smtClean="0"/>
              <a:t>Eș</a:t>
            </a:r>
            <a:r>
              <a:rPr lang="en-US" dirty="0" err="1" smtClean="0"/>
              <a:t>antion</a:t>
            </a:r>
            <a:r>
              <a:rPr lang="en-US" dirty="0" smtClean="0"/>
              <a:t> </a:t>
            </a:r>
            <a:r>
              <a:rPr lang="en-US" b="0" dirty="0" smtClean="0"/>
              <a:t>de </a:t>
            </a:r>
            <a:r>
              <a:rPr lang="en-US" b="0" dirty="0" err="1" smtClean="0"/>
              <a:t>cca</a:t>
            </a:r>
            <a:r>
              <a:rPr lang="en-US" b="0" dirty="0" smtClean="0"/>
              <a:t> 400 </a:t>
            </a:r>
            <a:r>
              <a:rPr lang="en-US" b="0" dirty="0" err="1" smtClean="0"/>
              <a:t>responden</a:t>
            </a:r>
            <a:r>
              <a:rPr lang="ro-RO" b="0" dirty="0" smtClean="0"/>
              <a:t>ț</a:t>
            </a:r>
            <a:r>
              <a:rPr lang="en-US" b="0" dirty="0" err="1" smtClean="0"/>
              <a:t>i</a:t>
            </a:r>
            <a:r>
              <a:rPr lang="en-US" b="0" dirty="0" smtClean="0"/>
              <a:t> </a:t>
            </a:r>
            <a:r>
              <a:rPr lang="ro-RO" b="0" dirty="0" smtClean="0"/>
              <a:t>:</a:t>
            </a:r>
          </a:p>
          <a:p>
            <a:pPr algn="just">
              <a:buFontTx/>
              <a:buChar char="-"/>
            </a:pPr>
            <a:r>
              <a:rPr lang="ro-RO" b="0" dirty="0" smtClean="0"/>
              <a:t> c</a:t>
            </a:r>
            <a:r>
              <a:rPr lang="en-US" b="0" dirty="0" err="1" smtClean="0"/>
              <a:t>adre</a:t>
            </a:r>
            <a:r>
              <a:rPr lang="ro-RO" b="0" dirty="0" smtClean="0"/>
              <a:t> didactice, profesori din învățământul prescolar, primar, gimnazial și liceal;</a:t>
            </a:r>
          </a:p>
          <a:p>
            <a:pPr algn="just">
              <a:buFontTx/>
              <a:buChar char="-"/>
            </a:pPr>
            <a:r>
              <a:rPr lang="ro-RO" b="0" dirty="0" smtClean="0"/>
              <a:t>- </a:t>
            </a:r>
            <a:r>
              <a:rPr lang="en-US" b="0" dirty="0" err="1" smtClean="0"/>
              <a:t>elevi</a:t>
            </a:r>
            <a:r>
              <a:rPr lang="ro-RO" b="0" dirty="0" smtClean="0"/>
              <a:t> din învățământul gimnazial și liceal</a:t>
            </a:r>
          </a:p>
          <a:p>
            <a:pPr algn="just">
              <a:buFontTx/>
              <a:buChar char="-"/>
            </a:pPr>
            <a:r>
              <a:rPr lang="ro-RO" b="0" dirty="0" smtClean="0"/>
              <a:t>- </a:t>
            </a:r>
            <a:r>
              <a:rPr lang="en-US" b="0" dirty="0" err="1" smtClean="0"/>
              <a:t>parinti</a:t>
            </a:r>
            <a:r>
              <a:rPr lang="ro-RO" b="0" dirty="0" smtClean="0"/>
              <a:t> ai preșcolarilor din gradiniță și ai elevilor din clasele primare.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533400"/>
            <a:ext cx="6172200" cy="838200"/>
          </a:xfrm>
        </p:spPr>
        <p:txBody>
          <a:bodyPr/>
          <a:lstStyle/>
          <a:p>
            <a:r>
              <a:rPr lang="ro-RO" dirty="0" smtClean="0"/>
              <a:t>Cuprinsul cercetării:</a:t>
            </a:r>
            <a:endParaRPr lang="en-US" dirty="0"/>
          </a:p>
        </p:txBody>
      </p:sp>
      <p:sp>
        <p:nvSpPr>
          <p:cNvPr id="5" name="Subtitle 4"/>
          <p:cNvSpPr>
            <a:spLocks noGrp="1"/>
          </p:cNvSpPr>
          <p:nvPr>
            <p:ph type="subTitle" idx="1"/>
          </p:nvPr>
        </p:nvSpPr>
        <p:spPr>
          <a:xfrm>
            <a:off x="2286000" y="1676400"/>
            <a:ext cx="6172200" cy="4698522"/>
          </a:xfrm>
        </p:spPr>
        <p:txBody>
          <a:bodyPr>
            <a:normAutofit fontScale="92500" lnSpcReduction="10000"/>
          </a:bodyPr>
          <a:lstStyle/>
          <a:p>
            <a:pPr algn="just">
              <a:buFont typeface="Wingdings" pitchFamily="2" charset="2"/>
              <a:buChar char="q"/>
            </a:pPr>
            <a:r>
              <a:rPr lang="ro-RO" dirty="0" smtClean="0"/>
              <a:t> starea de bine a copiilor în școală- concept de noutate pedagogică</a:t>
            </a:r>
          </a:p>
          <a:p>
            <a:pPr algn="just">
              <a:buFont typeface="Wingdings" pitchFamily="2" charset="2"/>
              <a:buChar char="q"/>
            </a:pPr>
            <a:r>
              <a:rPr lang="ro-RO" dirty="0" smtClean="0"/>
              <a:t>obiectivele  cercetării pedagogice;</a:t>
            </a:r>
          </a:p>
          <a:p>
            <a:pPr algn="just">
              <a:buFont typeface="Wingdings" pitchFamily="2" charset="2"/>
              <a:buChar char="q"/>
            </a:pPr>
            <a:r>
              <a:rPr lang="ro-RO" dirty="0" smtClean="0"/>
              <a:t> metode de cercetare utilizate;</a:t>
            </a:r>
          </a:p>
          <a:p>
            <a:pPr algn="just">
              <a:buFont typeface="Wingdings" pitchFamily="2" charset="2"/>
              <a:buChar char="q"/>
            </a:pPr>
            <a:r>
              <a:rPr lang="ro-RO" dirty="0" smtClean="0"/>
              <a:t> rezultate focus grup profesori;</a:t>
            </a:r>
          </a:p>
          <a:p>
            <a:pPr algn="just">
              <a:buFont typeface="Wingdings" pitchFamily="2" charset="2"/>
              <a:buChar char="q"/>
            </a:pPr>
            <a:r>
              <a:rPr lang="ro-RO" dirty="0" smtClean="0"/>
              <a:t> analiza răspunsurilor oferite la întrebarile cuprinse în chestionarele aplicate părinților preșcolarilor și părinților elevilor din clasele primare;</a:t>
            </a:r>
          </a:p>
          <a:p>
            <a:pPr algn="just">
              <a:buFont typeface="Wingdings" pitchFamily="2" charset="2"/>
              <a:buChar char="q"/>
            </a:pPr>
            <a:r>
              <a:rPr lang="ro-RO" dirty="0" smtClean="0"/>
              <a:t> analiza răspunsurilor date la întrebările din chestionarele aplicate elevilor din clasele gimnaziale și liceale;</a:t>
            </a:r>
          </a:p>
          <a:p>
            <a:pPr algn="just">
              <a:buFont typeface="Wingdings" pitchFamily="2" charset="2"/>
              <a:buChar char="q"/>
            </a:pPr>
            <a:r>
              <a:rPr lang="ro-RO" dirty="0" smtClean="0"/>
              <a:t> utilizarea principiilor din sistemele pedagogice alternative în învățământul tradițional și creșterea motivației în învățare;</a:t>
            </a:r>
          </a:p>
          <a:p>
            <a:pPr algn="just">
              <a:buFont typeface="Wingdings" pitchFamily="2" charset="2"/>
              <a:buChar char="q"/>
            </a:pPr>
            <a:r>
              <a:rPr lang="ro-RO" dirty="0" smtClean="0"/>
              <a:t> concluzii.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ro-RO" dirty="0" smtClean="0"/>
              <a:t>starea de bine a copiilor în școală- concept de noutate pedagogică</a:t>
            </a:r>
            <a:endParaRPr lang="en-US" dirty="0"/>
          </a:p>
        </p:txBody>
      </p:sp>
      <p:sp>
        <p:nvSpPr>
          <p:cNvPr id="5" name="Content Placeholder 4"/>
          <p:cNvSpPr>
            <a:spLocks noGrp="1"/>
          </p:cNvSpPr>
          <p:nvPr>
            <p:ph sz="quarter" idx="1"/>
          </p:nvPr>
        </p:nvSpPr>
        <p:spPr/>
        <p:txBody>
          <a:bodyPr>
            <a:normAutofit/>
          </a:bodyPr>
          <a:lstStyle/>
          <a:p>
            <a:pPr algn="just"/>
            <a:r>
              <a:rPr lang="en-US" sz="1900" dirty="0" err="1" smtClean="0"/>
              <a:t>Promovarea</a:t>
            </a:r>
            <a:r>
              <a:rPr lang="en-US" sz="1900" dirty="0" smtClean="0"/>
              <a:t> </a:t>
            </a:r>
            <a:r>
              <a:rPr lang="en-US" sz="1900" dirty="0" err="1" smtClean="0"/>
              <a:t>stării</a:t>
            </a:r>
            <a:r>
              <a:rPr lang="en-US" sz="1900" dirty="0" smtClean="0"/>
              <a:t> de </a:t>
            </a:r>
            <a:r>
              <a:rPr lang="en-US" sz="1900" dirty="0" err="1" smtClean="0"/>
              <a:t>bine</a:t>
            </a:r>
            <a:r>
              <a:rPr lang="en-US" sz="1900" dirty="0" smtClean="0"/>
              <a:t> </a:t>
            </a:r>
            <a:r>
              <a:rPr lang="en-US" sz="1900" dirty="0" err="1" smtClean="0"/>
              <a:t>în</a:t>
            </a:r>
            <a:r>
              <a:rPr lang="en-US" sz="1900" dirty="0" smtClean="0"/>
              <a:t> </a:t>
            </a:r>
            <a:r>
              <a:rPr lang="en-US" sz="1900" dirty="0" err="1" smtClean="0"/>
              <a:t>școală</a:t>
            </a:r>
            <a:r>
              <a:rPr lang="en-US" sz="1900" dirty="0" smtClean="0"/>
              <a:t> </a:t>
            </a:r>
            <a:r>
              <a:rPr lang="en-US" sz="1900" dirty="0" err="1" smtClean="0"/>
              <a:t>este</a:t>
            </a:r>
            <a:r>
              <a:rPr lang="en-US" sz="1900" dirty="0" smtClean="0"/>
              <a:t> o </a:t>
            </a:r>
            <a:r>
              <a:rPr lang="en-US" sz="1900" dirty="0" err="1" smtClean="0"/>
              <a:t>temă</a:t>
            </a:r>
            <a:r>
              <a:rPr lang="en-US" sz="1900" dirty="0" smtClean="0"/>
              <a:t> care </a:t>
            </a:r>
            <a:r>
              <a:rPr lang="en-US" sz="1900" dirty="0" err="1" smtClean="0"/>
              <a:t>stârnește</a:t>
            </a:r>
            <a:r>
              <a:rPr lang="en-US" sz="1900" dirty="0" smtClean="0"/>
              <a:t> tot </a:t>
            </a:r>
            <a:r>
              <a:rPr lang="en-US" sz="1900" dirty="0" err="1" smtClean="0"/>
              <a:t>mai</a:t>
            </a:r>
            <a:r>
              <a:rPr lang="en-US" sz="1900" dirty="0" smtClean="0"/>
              <a:t> </a:t>
            </a:r>
            <a:r>
              <a:rPr lang="en-US" sz="1900" dirty="0" err="1" smtClean="0"/>
              <a:t>mult</a:t>
            </a:r>
            <a:r>
              <a:rPr lang="en-US" sz="1900" dirty="0" smtClean="0"/>
              <a:t> </a:t>
            </a:r>
            <a:r>
              <a:rPr lang="en-US" sz="1900" dirty="0" err="1" smtClean="0"/>
              <a:t>interes</a:t>
            </a:r>
            <a:r>
              <a:rPr lang="en-US" sz="1900" dirty="0" smtClean="0"/>
              <a:t> </a:t>
            </a:r>
            <a:r>
              <a:rPr lang="en-US" sz="1900" dirty="0" err="1" smtClean="0"/>
              <a:t>în</a:t>
            </a:r>
            <a:r>
              <a:rPr lang="en-US" sz="1900" dirty="0" smtClean="0"/>
              <a:t> </a:t>
            </a:r>
            <a:r>
              <a:rPr lang="en-US" sz="1900" dirty="0" err="1" smtClean="0"/>
              <a:t>spațiul</a:t>
            </a:r>
            <a:r>
              <a:rPr lang="en-US" sz="1900" dirty="0" smtClean="0"/>
              <a:t> public, </a:t>
            </a:r>
            <a:r>
              <a:rPr lang="en-US" sz="1900" dirty="0" err="1" smtClean="0"/>
              <a:t>îndeosebi</a:t>
            </a:r>
            <a:r>
              <a:rPr lang="en-US" sz="1900" dirty="0" smtClean="0"/>
              <a:t> </a:t>
            </a:r>
            <a:r>
              <a:rPr lang="en-US" sz="1900" dirty="0" err="1" smtClean="0"/>
              <a:t>între</a:t>
            </a:r>
            <a:r>
              <a:rPr lang="en-US" sz="1900" dirty="0" smtClean="0"/>
              <a:t> </a:t>
            </a:r>
            <a:r>
              <a:rPr lang="en-US" sz="1900" dirty="0" err="1" smtClean="0"/>
              <a:t>cei</a:t>
            </a:r>
            <a:r>
              <a:rPr lang="en-US" sz="1900" dirty="0" smtClean="0"/>
              <a:t> </a:t>
            </a:r>
            <a:r>
              <a:rPr lang="en-US" sz="1900" dirty="0" err="1" smtClean="0"/>
              <a:t>interesați</a:t>
            </a:r>
            <a:r>
              <a:rPr lang="en-US" sz="1900" dirty="0" smtClean="0"/>
              <a:t> de </a:t>
            </a:r>
            <a:r>
              <a:rPr lang="en-US" sz="1900" dirty="0" err="1" smtClean="0"/>
              <a:t>promovarea</a:t>
            </a:r>
            <a:r>
              <a:rPr lang="en-US" sz="1900" dirty="0" smtClean="0"/>
              <a:t> </a:t>
            </a:r>
            <a:r>
              <a:rPr lang="en-US" sz="1900" dirty="0" err="1" smtClean="0"/>
              <a:t>unui</a:t>
            </a:r>
            <a:r>
              <a:rPr lang="en-US" sz="1900" dirty="0" smtClean="0"/>
              <a:t> act </a:t>
            </a:r>
            <a:r>
              <a:rPr lang="en-US" sz="1900" dirty="0" err="1" smtClean="0"/>
              <a:t>educațional</a:t>
            </a:r>
            <a:r>
              <a:rPr lang="en-US" sz="1900" dirty="0" smtClean="0"/>
              <a:t> de </a:t>
            </a:r>
            <a:r>
              <a:rPr lang="en-US" sz="1900" dirty="0" err="1" smtClean="0"/>
              <a:t>calitate</a:t>
            </a:r>
            <a:r>
              <a:rPr lang="en-US" sz="1900" dirty="0" smtClean="0"/>
              <a:t>, un </a:t>
            </a:r>
            <a:r>
              <a:rPr lang="en-US" sz="1900" dirty="0" err="1" smtClean="0"/>
              <a:t>învățământ</a:t>
            </a:r>
            <a:r>
              <a:rPr lang="en-US" sz="1900" dirty="0" smtClean="0"/>
              <a:t> care </a:t>
            </a:r>
            <a:r>
              <a:rPr lang="en-US" sz="1900" dirty="0" err="1" smtClean="0"/>
              <a:t>pune</a:t>
            </a:r>
            <a:r>
              <a:rPr lang="en-US" sz="1900" dirty="0" smtClean="0"/>
              <a:t> </a:t>
            </a:r>
            <a:r>
              <a:rPr lang="en-US" sz="1900" dirty="0" err="1" smtClean="0"/>
              <a:t>în</a:t>
            </a:r>
            <a:r>
              <a:rPr lang="en-US" sz="1900" dirty="0" smtClean="0"/>
              <a:t> prim plan </a:t>
            </a:r>
            <a:r>
              <a:rPr lang="en-US" sz="1900" dirty="0" err="1" smtClean="0"/>
              <a:t>oamenii</a:t>
            </a:r>
            <a:r>
              <a:rPr lang="en-US" sz="1900" dirty="0" smtClean="0"/>
              <a:t> </a:t>
            </a:r>
            <a:r>
              <a:rPr lang="en-US" sz="1900" dirty="0" err="1" smtClean="0"/>
              <a:t>și</a:t>
            </a:r>
            <a:r>
              <a:rPr lang="en-US" sz="1900" dirty="0" smtClean="0"/>
              <a:t> </a:t>
            </a:r>
            <a:r>
              <a:rPr lang="en-US" sz="1900" dirty="0" err="1" smtClean="0"/>
              <a:t>relațiile</a:t>
            </a:r>
            <a:r>
              <a:rPr lang="en-US" sz="1900" dirty="0" smtClean="0"/>
              <a:t> </a:t>
            </a:r>
            <a:r>
              <a:rPr lang="en-US" sz="1900" dirty="0" err="1" smtClean="0"/>
              <a:t>dintre</a:t>
            </a:r>
            <a:r>
              <a:rPr lang="en-US" sz="1900" dirty="0" smtClean="0"/>
              <a:t> </a:t>
            </a:r>
            <a:r>
              <a:rPr lang="en-US" sz="1900" dirty="0" err="1" smtClean="0"/>
              <a:t>ei</a:t>
            </a:r>
            <a:r>
              <a:rPr lang="en-US" sz="1900" dirty="0" smtClean="0"/>
              <a:t>, </a:t>
            </a:r>
            <a:r>
              <a:rPr lang="en-US" sz="1900" dirty="0" err="1" smtClean="0"/>
              <a:t>dar</a:t>
            </a:r>
            <a:r>
              <a:rPr lang="en-US" sz="1900" dirty="0" smtClean="0"/>
              <a:t> </a:t>
            </a:r>
            <a:r>
              <a:rPr lang="en-US" sz="1900" dirty="0" err="1" smtClean="0"/>
              <a:t>și</a:t>
            </a:r>
            <a:r>
              <a:rPr lang="en-US" sz="1900" dirty="0" smtClean="0"/>
              <a:t> </a:t>
            </a:r>
            <a:r>
              <a:rPr lang="en-US" sz="1900" dirty="0" err="1" smtClean="0"/>
              <a:t>utilizarea</a:t>
            </a:r>
            <a:r>
              <a:rPr lang="en-US" sz="1900" dirty="0" smtClean="0"/>
              <a:t> </a:t>
            </a:r>
            <a:r>
              <a:rPr lang="en-US" sz="1900" dirty="0" err="1" smtClean="0"/>
              <a:t>unor</a:t>
            </a:r>
            <a:r>
              <a:rPr lang="en-US" sz="1900" dirty="0" smtClean="0"/>
              <a:t> </a:t>
            </a:r>
            <a:r>
              <a:rPr lang="en-US" sz="1900" dirty="0" err="1" smtClean="0"/>
              <a:t>resurse</a:t>
            </a:r>
            <a:r>
              <a:rPr lang="en-US" sz="1900" dirty="0" smtClean="0"/>
              <a:t> </a:t>
            </a:r>
            <a:r>
              <a:rPr lang="en-US" sz="1900" dirty="0" err="1" smtClean="0"/>
              <a:t>bogate</a:t>
            </a:r>
            <a:r>
              <a:rPr lang="en-US" sz="1900" dirty="0" smtClean="0"/>
              <a:t> </a:t>
            </a:r>
            <a:r>
              <a:rPr lang="en-US" sz="1900" dirty="0" err="1" smtClean="0"/>
              <a:t>în</a:t>
            </a:r>
            <a:r>
              <a:rPr lang="en-US" sz="1900" dirty="0" smtClean="0"/>
              <a:t> </a:t>
            </a:r>
            <a:r>
              <a:rPr lang="en-US" sz="1900" dirty="0" err="1" smtClean="0"/>
              <a:t>conținut</a:t>
            </a:r>
            <a:r>
              <a:rPr lang="en-US" sz="1900" dirty="0" smtClean="0"/>
              <a:t> </a:t>
            </a:r>
            <a:r>
              <a:rPr lang="en-US" sz="1900" dirty="0" err="1" smtClean="0"/>
              <a:t>interactiv</a:t>
            </a:r>
            <a:r>
              <a:rPr lang="en-US" sz="1900" dirty="0" smtClean="0"/>
              <a:t>, </a:t>
            </a:r>
            <a:r>
              <a:rPr lang="en-US" sz="1900" dirty="0" err="1" smtClean="0"/>
              <a:t>punând</a:t>
            </a:r>
            <a:r>
              <a:rPr lang="en-US" sz="1900" dirty="0" smtClean="0"/>
              <a:t> accent </a:t>
            </a:r>
            <a:r>
              <a:rPr lang="en-US" sz="1900" dirty="0" err="1" smtClean="0"/>
              <a:t>în</a:t>
            </a:r>
            <a:r>
              <a:rPr lang="en-US" sz="1900" dirty="0" smtClean="0"/>
              <a:t> mod evident </a:t>
            </a:r>
            <a:r>
              <a:rPr lang="en-US" sz="1900" dirty="0" err="1" smtClean="0"/>
              <a:t>pe</a:t>
            </a:r>
            <a:r>
              <a:rPr lang="en-US" sz="1900" dirty="0" smtClean="0"/>
              <a:t> </a:t>
            </a:r>
            <a:r>
              <a:rPr lang="en-US" sz="1900" dirty="0" err="1" smtClean="0"/>
              <a:t>comunicare</a:t>
            </a:r>
            <a:r>
              <a:rPr lang="en-US" sz="1900" dirty="0" smtClean="0"/>
              <a:t>, </a:t>
            </a:r>
            <a:r>
              <a:rPr lang="en-US" sz="1900" dirty="0" err="1" smtClean="0"/>
              <a:t>creativitate</a:t>
            </a:r>
            <a:r>
              <a:rPr lang="en-US" sz="1900" dirty="0" smtClean="0"/>
              <a:t> </a:t>
            </a:r>
            <a:r>
              <a:rPr lang="en-US" sz="1900" dirty="0" err="1" smtClean="0"/>
              <a:t>și</a:t>
            </a:r>
            <a:r>
              <a:rPr lang="en-US" sz="1900" dirty="0" smtClean="0"/>
              <a:t> </a:t>
            </a:r>
            <a:r>
              <a:rPr lang="en-US" sz="1900" dirty="0" err="1" smtClean="0"/>
              <a:t>flexibilitate</a:t>
            </a:r>
            <a:r>
              <a:rPr lang="en-US" sz="1900" dirty="0" smtClean="0"/>
              <a:t> </a:t>
            </a:r>
            <a:r>
              <a:rPr lang="en-US" sz="1900" dirty="0" err="1" smtClean="0"/>
              <a:t>în</a:t>
            </a:r>
            <a:r>
              <a:rPr lang="en-US" sz="1900" dirty="0" smtClean="0"/>
              <a:t> </a:t>
            </a:r>
            <a:r>
              <a:rPr lang="en-US" sz="1900" dirty="0" err="1" smtClean="0"/>
              <a:t>gândire</a:t>
            </a:r>
            <a:r>
              <a:rPr lang="en-US" sz="1900" dirty="0" smtClean="0"/>
              <a:t>. </a:t>
            </a:r>
            <a:endParaRPr lang="ro-RO" sz="1900" dirty="0" smtClean="0"/>
          </a:p>
          <a:p>
            <a:pPr algn="just"/>
            <a:r>
              <a:rPr lang="en-US" sz="1900" dirty="0" err="1" smtClean="0"/>
              <a:t>Hotărârea</a:t>
            </a:r>
            <a:r>
              <a:rPr lang="en-US" sz="1900" dirty="0" smtClean="0"/>
              <a:t> de a face o </a:t>
            </a:r>
            <a:r>
              <a:rPr lang="en-US" sz="1900" dirty="0" err="1" smtClean="0"/>
              <a:t>cercetare</a:t>
            </a:r>
            <a:r>
              <a:rPr lang="en-US" sz="1900" dirty="0" smtClean="0"/>
              <a:t> cu </a:t>
            </a:r>
            <a:r>
              <a:rPr lang="en-US" sz="1900" dirty="0" err="1" smtClean="0"/>
              <a:t>privire</a:t>
            </a:r>
            <a:r>
              <a:rPr lang="en-US" sz="1900" dirty="0" smtClean="0"/>
              <a:t> la </a:t>
            </a:r>
            <a:r>
              <a:rPr lang="en-US" sz="1900" dirty="0" err="1" smtClean="0"/>
              <a:t>promovarea</a:t>
            </a:r>
            <a:r>
              <a:rPr lang="en-US" sz="1900" dirty="0" smtClean="0"/>
              <a:t> </a:t>
            </a:r>
            <a:r>
              <a:rPr lang="en-US" sz="1900" dirty="0" err="1" smtClean="0"/>
              <a:t>stării</a:t>
            </a:r>
            <a:r>
              <a:rPr lang="en-US" sz="1900" dirty="0" smtClean="0"/>
              <a:t> de </a:t>
            </a:r>
            <a:r>
              <a:rPr lang="en-US" sz="1900" dirty="0" err="1" smtClean="0"/>
              <a:t>bine</a:t>
            </a:r>
            <a:r>
              <a:rPr lang="en-US" sz="1900" dirty="0" smtClean="0"/>
              <a:t> </a:t>
            </a:r>
            <a:r>
              <a:rPr lang="en-US" sz="1900" dirty="0" err="1" smtClean="0"/>
              <a:t>în</a:t>
            </a:r>
            <a:r>
              <a:rPr lang="en-US" sz="1900" dirty="0" smtClean="0"/>
              <a:t> </a:t>
            </a:r>
            <a:r>
              <a:rPr lang="en-US" sz="1900" dirty="0" err="1" smtClean="0"/>
              <a:t>școală</a:t>
            </a:r>
            <a:r>
              <a:rPr lang="en-US" sz="1900" dirty="0" smtClean="0"/>
              <a:t>, are la </a:t>
            </a:r>
            <a:r>
              <a:rPr lang="en-US" sz="1900" dirty="0" err="1" smtClean="0"/>
              <a:t>bază</a:t>
            </a:r>
            <a:r>
              <a:rPr lang="en-US" sz="1900" dirty="0" smtClean="0"/>
              <a:t> un </a:t>
            </a:r>
            <a:r>
              <a:rPr lang="en-US" sz="1900" dirty="0" err="1" smtClean="0"/>
              <a:t>cumul</a:t>
            </a:r>
            <a:r>
              <a:rPr lang="en-US" sz="1900" dirty="0" smtClean="0"/>
              <a:t> de motive, care se </a:t>
            </a:r>
            <a:r>
              <a:rPr lang="en-US" sz="1900" dirty="0" err="1" smtClean="0"/>
              <a:t>întrepătrund</a:t>
            </a:r>
            <a:r>
              <a:rPr lang="en-US" sz="1900" dirty="0" smtClean="0"/>
              <a:t>, </a:t>
            </a:r>
            <a:r>
              <a:rPr lang="en-US" sz="1900" dirty="0" err="1" smtClean="0"/>
              <a:t>creând</a:t>
            </a:r>
            <a:r>
              <a:rPr lang="en-US" sz="1900" dirty="0" smtClean="0"/>
              <a:t> o </a:t>
            </a:r>
            <a:r>
              <a:rPr lang="en-US" sz="1900" dirty="0" err="1" smtClean="0"/>
              <a:t>nouă</a:t>
            </a:r>
            <a:r>
              <a:rPr lang="en-US" sz="1900" dirty="0" smtClean="0"/>
              <a:t> </a:t>
            </a:r>
            <a:r>
              <a:rPr lang="en-US" sz="1900" dirty="0" err="1" smtClean="0"/>
              <a:t>realitate</a:t>
            </a:r>
            <a:r>
              <a:rPr lang="en-US" sz="1900" dirty="0" smtClean="0"/>
              <a:t> </a:t>
            </a:r>
            <a:r>
              <a:rPr lang="en-US" sz="1900" dirty="0" err="1" smtClean="0"/>
              <a:t>educațională</a:t>
            </a:r>
            <a:r>
              <a:rPr lang="en-US" sz="1900" dirty="0" smtClean="0"/>
              <a:t> </a:t>
            </a:r>
            <a:r>
              <a:rPr lang="en-US" sz="1900" dirty="0" err="1" smtClean="0"/>
              <a:t>foarte</a:t>
            </a:r>
            <a:r>
              <a:rPr lang="en-US" sz="1900" dirty="0" smtClean="0"/>
              <a:t> </a:t>
            </a:r>
            <a:r>
              <a:rPr lang="en-US" sz="1900" dirty="0" err="1" smtClean="0"/>
              <a:t>complexă</a:t>
            </a:r>
            <a:r>
              <a:rPr lang="en-US" sz="1900" dirty="0" smtClean="0"/>
              <a:t> de care </a:t>
            </a:r>
            <a:r>
              <a:rPr lang="en-US" sz="1900" dirty="0" err="1" smtClean="0"/>
              <a:t>trebuie</a:t>
            </a:r>
            <a:r>
              <a:rPr lang="en-US" sz="1900" dirty="0" smtClean="0"/>
              <a:t> </a:t>
            </a:r>
            <a:r>
              <a:rPr lang="en-US" sz="1900" dirty="0" err="1" smtClean="0"/>
              <a:t>să</a:t>
            </a:r>
            <a:r>
              <a:rPr lang="en-US" sz="1900" dirty="0" smtClean="0"/>
              <a:t> </a:t>
            </a:r>
            <a:r>
              <a:rPr lang="en-US" sz="1900" dirty="0" err="1" smtClean="0"/>
              <a:t>ținem</a:t>
            </a:r>
            <a:r>
              <a:rPr lang="en-US" sz="1900" dirty="0" smtClean="0"/>
              <a:t> cont </a:t>
            </a:r>
            <a:r>
              <a:rPr lang="en-US" sz="1900" dirty="0" err="1" smtClean="0"/>
              <a:t>pentru</a:t>
            </a:r>
            <a:r>
              <a:rPr lang="en-US" sz="1900" dirty="0" smtClean="0"/>
              <a:t> ca </a:t>
            </a:r>
            <a:r>
              <a:rPr lang="en-US" sz="1900" dirty="0" err="1" smtClean="0"/>
              <a:t>actul</a:t>
            </a:r>
            <a:r>
              <a:rPr lang="en-US" sz="1900" dirty="0" smtClean="0"/>
              <a:t> </a:t>
            </a:r>
            <a:r>
              <a:rPr lang="en-US" sz="1900" dirty="0" err="1" smtClean="0"/>
              <a:t>educațional</a:t>
            </a:r>
            <a:r>
              <a:rPr lang="en-US" sz="1900" dirty="0" smtClean="0"/>
              <a:t> </a:t>
            </a:r>
            <a:r>
              <a:rPr lang="en-US" sz="1900" dirty="0" err="1" smtClean="0"/>
              <a:t>să</a:t>
            </a:r>
            <a:r>
              <a:rPr lang="en-US" sz="1900" dirty="0" smtClean="0"/>
              <a:t> </a:t>
            </a:r>
            <a:r>
              <a:rPr lang="en-US" sz="1900" dirty="0" err="1" smtClean="0"/>
              <a:t>mai</a:t>
            </a:r>
            <a:r>
              <a:rPr lang="en-US" sz="1900" dirty="0" smtClean="0"/>
              <a:t> </a:t>
            </a:r>
            <a:r>
              <a:rPr lang="en-US" sz="1900" dirty="0" err="1" smtClean="0"/>
              <a:t>conteze</a:t>
            </a:r>
            <a:r>
              <a:rPr lang="en-US" sz="1900" dirty="0" smtClean="0"/>
              <a:t> </a:t>
            </a:r>
            <a:r>
              <a:rPr lang="en-US" sz="1900" dirty="0" err="1" smtClean="0"/>
              <a:t>în</a:t>
            </a:r>
            <a:r>
              <a:rPr lang="en-US" sz="1900" dirty="0" smtClean="0"/>
              <a:t> </a:t>
            </a:r>
            <a:r>
              <a:rPr lang="en-US" sz="1900" dirty="0" err="1" smtClean="0"/>
              <a:t>viitor</a:t>
            </a:r>
            <a:r>
              <a:rPr lang="en-US" sz="1900" dirty="0" smtClean="0"/>
              <a:t>.</a:t>
            </a:r>
            <a:endParaRPr lang="ro-RO" sz="1900" dirty="0" smtClean="0"/>
          </a:p>
          <a:p>
            <a:pPr algn="just"/>
            <a:endParaRPr lang="en-US" sz="1900" dirty="0" smtClean="0"/>
          </a:p>
          <a:p>
            <a:endParaRPr lang="en-US" dirty="0" smtClean="0"/>
          </a:p>
          <a:p>
            <a:endParaRPr lang="en-US" dirty="0"/>
          </a:p>
        </p:txBody>
      </p:sp>
      <p:sp>
        <p:nvSpPr>
          <p:cNvPr id="6" name="Oval 5"/>
          <p:cNvSpPr/>
          <p:nvPr/>
        </p:nvSpPr>
        <p:spPr>
          <a:xfrm>
            <a:off x="5638800" y="5029200"/>
            <a:ext cx="2539367" cy="1828800"/>
          </a:xfrm>
          <a:prstGeom prst="ellipse">
            <a:avLst/>
          </a:prstGeom>
          <a:blipFill>
            <a:blip r:embed="rId2" cstate="print">
              <a:extLst>
                <a:ext uri="{28A0092B-C50C-407E-A947-70E740481C1C}">
                  <a14:useLocalDpi xmlns:lc="http://schemas.openxmlformats.org/drawingml/2006/lockedCanvas" xmlns:a14="http://schemas.microsoft.com/office/drawing/2010/main" xmlns:dgm="http://schemas.openxmlformats.org/drawingml/2006/diagram" xmlns=""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obiectivele  cercetării pedagogice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ro-RO" i="1" dirty="0" smtClean="0"/>
              <a:t>Obiectivul</a:t>
            </a:r>
            <a:r>
              <a:rPr lang="en-US" i="1" dirty="0" smtClean="0"/>
              <a:t> principal</a:t>
            </a:r>
            <a:r>
              <a:rPr lang="en-US" b="1" dirty="0" smtClean="0"/>
              <a:t> </a:t>
            </a:r>
            <a:r>
              <a:rPr lang="en-US" dirty="0" smtClean="0"/>
              <a:t>al </a:t>
            </a:r>
            <a:r>
              <a:rPr lang="en-US" dirty="0" err="1" smtClean="0"/>
              <a:t>acestei</a:t>
            </a:r>
            <a:r>
              <a:rPr lang="en-US" dirty="0" smtClean="0"/>
              <a:t> </a:t>
            </a:r>
            <a:r>
              <a:rPr lang="en-US" dirty="0" err="1" smtClean="0"/>
              <a:t>cercetări</a:t>
            </a:r>
            <a:r>
              <a:rPr lang="en-US" dirty="0" smtClean="0"/>
              <a:t> </a:t>
            </a:r>
            <a:r>
              <a:rPr lang="en-US" dirty="0" err="1" smtClean="0"/>
              <a:t>este</a:t>
            </a:r>
            <a:r>
              <a:rPr lang="en-US" dirty="0" smtClean="0"/>
              <a:t> </a:t>
            </a:r>
            <a:r>
              <a:rPr lang="en-US" dirty="0" err="1" smtClean="0"/>
              <a:t>acela</a:t>
            </a:r>
            <a:r>
              <a:rPr lang="en-US" dirty="0" smtClean="0"/>
              <a:t> de a </a:t>
            </a:r>
            <a:r>
              <a:rPr lang="en-US" dirty="0" err="1" smtClean="0"/>
              <a:t>demonstra</a:t>
            </a:r>
            <a:r>
              <a:rPr lang="en-US" dirty="0" smtClean="0"/>
              <a:t> </a:t>
            </a:r>
            <a:r>
              <a:rPr lang="en-US" dirty="0" err="1" smtClean="0"/>
              <a:t>că</a:t>
            </a:r>
            <a:r>
              <a:rPr lang="en-US" dirty="0" smtClean="0"/>
              <a:t> </a:t>
            </a:r>
            <a:r>
              <a:rPr lang="en-US" dirty="0" err="1" smtClean="0"/>
              <a:t>prin</a:t>
            </a:r>
            <a:r>
              <a:rPr lang="en-US" dirty="0" smtClean="0"/>
              <a:t> </a:t>
            </a:r>
            <a:r>
              <a:rPr lang="en-US" dirty="0" err="1" smtClean="0"/>
              <a:t>promovarea</a:t>
            </a:r>
            <a:r>
              <a:rPr lang="en-US" dirty="0" smtClean="0"/>
              <a:t> </a:t>
            </a:r>
            <a:r>
              <a:rPr lang="en-US" dirty="0" err="1" smtClean="0"/>
              <a:t>stării</a:t>
            </a:r>
            <a:r>
              <a:rPr lang="en-US" dirty="0" smtClean="0"/>
              <a:t> de </a:t>
            </a:r>
            <a:r>
              <a:rPr lang="en-US" dirty="0" err="1" smtClean="0"/>
              <a:t>bine</a:t>
            </a:r>
            <a:r>
              <a:rPr lang="en-US" dirty="0" smtClean="0"/>
              <a:t> </a:t>
            </a:r>
            <a:r>
              <a:rPr lang="en-US" dirty="0" err="1" smtClean="0"/>
              <a:t>în</a:t>
            </a:r>
            <a:r>
              <a:rPr lang="en-US" dirty="0" smtClean="0"/>
              <a:t> </a:t>
            </a:r>
            <a:r>
              <a:rPr lang="en-US" dirty="0" err="1" smtClean="0"/>
              <a:t>școală</a:t>
            </a:r>
            <a:r>
              <a:rPr lang="en-US" dirty="0" smtClean="0"/>
              <a:t>, </a:t>
            </a:r>
            <a:r>
              <a:rPr lang="en-US" dirty="0" err="1" smtClean="0"/>
              <a:t>obținem</a:t>
            </a:r>
            <a:r>
              <a:rPr lang="en-US" dirty="0" smtClean="0"/>
              <a:t> un act </a:t>
            </a:r>
            <a:r>
              <a:rPr lang="en-US" dirty="0" err="1" smtClean="0"/>
              <a:t>educațional</a:t>
            </a:r>
            <a:r>
              <a:rPr lang="en-US" dirty="0" smtClean="0"/>
              <a:t> </a:t>
            </a:r>
            <a:r>
              <a:rPr lang="en-US" dirty="0" err="1" smtClean="0"/>
              <a:t>eficient</a:t>
            </a:r>
            <a:r>
              <a:rPr lang="en-US" dirty="0" smtClean="0"/>
              <a:t>, </a:t>
            </a:r>
            <a:r>
              <a:rPr lang="en-US" dirty="0" err="1" smtClean="0"/>
              <a:t>integru</a:t>
            </a:r>
            <a:r>
              <a:rPr lang="en-US" dirty="0" smtClean="0"/>
              <a:t>, </a:t>
            </a:r>
            <a:r>
              <a:rPr lang="en-US" dirty="0" err="1" smtClean="0"/>
              <a:t>echilibrat</a:t>
            </a:r>
            <a:r>
              <a:rPr lang="en-US" dirty="0" smtClean="0"/>
              <a:t> cu </a:t>
            </a:r>
            <a:r>
              <a:rPr lang="en-US" dirty="0" err="1" smtClean="0"/>
              <a:t>rezultate</a:t>
            </a:r>
            <a:r>
              <a:rPr lang="en-US" dirty="0" smtClean="0"/>
              <a:t> </a:t>
            </a:r>
            <a:r>
              <a:rPr lang="en-US" dirty="0" err="1" smtClean="0"/>
              <a:t>deosebite</a:t>
            </a:r>
            <a:r>
              <a:rPr lang="en-US" dirty="0" smtClean="0"/>
              <a:t> </a:t>
            </a:r>
            <a:r>
              <a:rPr lang="en-US" dirty="0" err="1" smtClean="0"/>
              <a:t>asupra</a:t>
            </a:r>
            <a:r>
              <a:rPr lang="en-US" dirty="0" smtClean="0"/>
              <a:t> </a:t>
            </a:r>
            <a:r>
              <a:rPr lang="en-US" dirty="0" err="1" smtClean="0"/>
              <a:t>elevilor</a:t>
            </a:r>
            <a:r>
              <a:rPr lang="en-US" dirty="0" smtClean="0"/>
              <a:t> </a:t>
            </a:r>
            <a:r>
              <a:rPr lang="en-US" dirty="0" err="1" smtClean="0"/>
              <a:t>atât</a:t>
            </a:r>
            <a:r>
              <a:rPr lang="en-US" dirty="0" smtClean="0"/>
              <a:t> sub aspect </a:t>
            </a:r>
            <a:r>
              <a:rPr lang="en-US" dirty="0" err="1" smtClean="0"/>
              <a:t>intelectual</a:t>
            </a:r>
            <a:r>
              <a:rPr lang="en-US" dirty="0" smtClean="0"/>
              <a:t>, </a:t>
            </a:r>
            <a:r>
              <a:rPr lang="en-US" dirty="0" err="1" smtClean="0"/>
              <a:t>cât</a:t>
            </a:r>
            <a:r>
              <a:rPr lang="en-US" dirty="0" smtClean="0"/>
              <a:t> </a:t>
            </a:r>
            <a:r>
              <a:rPr lang="en-US" dirty="0" err="1" smtClean="0"/>
              <a:t>și</a:t>
            </a:r>
            <a:r>
              <a:rPr lang="en-US" dirty="0" smtClean="0"/>
              <a:t> </a:t>
            </a:r>
            <a:r>
              <a:rPr lang="en-US" dirty="0" err="1" smtClean="0"/>
              <a:t>în</a:t>
            </a:r>
            <a:r>
              <a:rPr lang="en-US" dirty="0" smtClean="0"/>
              <a:t> </a:t>
            </a:r>
            <a:r>
              <a:rPr lang="en-US" dirty="0" err="1" smtClean="0"/>
              <a:t>ceea</a:t>
            </a:r>
            <a:r>
              <a:rPr lang="en-US" dirty="0" smtClean="0"/>
              <a:t> </a:t>
            </a:r>
            <a:r>
              <a:rPr lang="en-US" dirty="0" err="1" smtClean="0"/>
              <a:t>ce</a:t>
            </a:r>
            <a:r>
              <a:rPr lang="en-US" dirty="0" smtClean="0"/>
              <a:t> </a:t>
            </a:r>
            <a:r>
              <a:rPr lang="en-US" dirty="0" err="1" smtClean="0"/>
              <a:t>privește</a:t>
            </a:r>
            <a:r>
              <a:rPr lang="en-US" dirty="0" smtClean="0"/>
              <a:t> </a:t>
            </a:r>
            <a:r>
              <a:rPr lang="en-US" dirty="0" err="1" smtClean="0"/>
              <a:t>personalitatea</a:t>
            </a:r>
            <a:r>
              <a:rPr lang="en-US" dirty="0" smtClean="0"/>
              <a:t> </a:t>
            </a:r>
            <a:r>
              <a:rPr lang="en-US" dirty="0" err="1" smtClean="0"/>
              <a:t>lor</a:t>
            </a:r>
            <a:r>
              <a:rPr lang="en-US" dirty="0" smtClean="0"/>
              <a:t>. </a:t>
            </a:r>
            <a:r>
              <a:rPr lang="en-US" dirty="0" err="1" smtClean="0"/>
              <a:t>Promovarea</a:t>
            </a:r>
            <a:r>
              <a:rPr lang="en-US" dirty="0" smtClean="0"/>
              <a:t> </a:t>
            </a:r>
            <a:r>
              <a:rPr lang="en-US" dirty="0" err="1" smtClean="0"/>
              <a:t>stării</a:t>
            </a:r>
            <a:r>
              <a:rPr lang="en-US" dirty="0" smtClean="0"/>
              <a:t> de </a:t>
            </a:r>
            <a:r>
              <a:rPr lang="en-US" dirty="0" err="1" smtClean="0"/>
              <a:t>bine</a:t>
            </a:r>
            <a:r>
              <a:rPr lang="en-US" dirty="0" smtClean="0"/>
              <a:t> </a:t>
            </a:r>
            <a:r>
              <a:rPr lang="en-US" dirty="0" err="1" smtClean="0"/>
              <a:t>în</a:t>
            </a:r>
            <a:r>
              <a:rPr lang="en-US" dirty="0" smtClean="0"/>
              <a:t> </a:t>
            </a:r>
            <a:r>
              <a:rPr lang="en-US" dirty="0" err="1" smtClean="0"/>
              <a:t>școală</a:t>
            </a:r>
            <a:r>
              <a:rPr lang="en-US" dirty="0" smtClean="0"/>
              <a:t> </a:t>
            </a:r>
            <a:r>
              <a:rPr lang="en-US" dirty="0" err="1" smtClean="0"/>
              <a:t>asigură</a:t>
            </a:r>
            <a:r>
              <a:rPr lang="en-US" dirty="0" smtClean="0"/>
              <a:t> </a:t>
            </a:r>
            <a:r>
              <a:rPr lang="en-US" dirty="0" err="1" smtClean="0"/>
              <a:t>prin</a:t>
            </a:r>
            <a:r>
              <a:rPr lang="en-US" dirty="0" smtClean="0"/>
              <a:t> </a:t>
            </a:r>
            <a:r>
              <a:rPr lang="en-US" dirty="0" err="1" smtClean="0"/>
              <a:t>aceasta</a:t>
            </a:r>
            <a:r>
              <a:rPr lang="en-US" dirty="0" smtClean="0"/>
              <a:t>, </a:t>
            </a:r>
            <a:r>
              <a:rPr lang="en-US" dirty="0" err="1" smtClean="0"/>
              <a:t>dezvoltarea</a:t>
            </a:r>
            <a:r>
              <a:rPr lang="en-US" dirty="0" smtClean="0"/>
              <a:t> </a:t>
            </a:r>
            <a:r>
              <a:rPr lang="en-US" dirty="0" err="1" smtClean="0"/>
              <a:t>unor</a:t>
            </a:r>
            <a:r>
              <a:rPr lang="en-US" dirty="0" smtClean="0"/>
              <a:t> </a:t>
            </a:r>
            <a:r>
              <a:rPr lang="en-US" dirty="0" err="1" smtClean="0"/>
              <a:t>cetățeni</a:t>
            </a:r>
            <a:r>
              <a:rPr lang="en-US" dirty="0" smtClean="0"/>
              <a:t> </a:t>
            </a:r>
            <a:r>
              <a:rPr lang="en-US" dirty="0" err="1" smtClean="0"/>
              <a:t>responsabili</a:t>
            </a:r>
            <a:r>
              <a:rPr lang="en-US" dirty="0" smtClean="0"/>
              <a:t>, </a:t>
            </a:r>
            <a:r>
              <a:rPr lang="en-US" dirty="0" err="1" smtClean="0"/>
              <a:t>conștienți</a:t>
            </a:r>
            <a:r>
              <a:rPr lang="en-US" dirty="0" smtClean="0"/>
              <a:t> de </a:t>
            </a:r>
            <a:r>
              <a:rPr lang="en-US" dirty="0" err="1" smtClean="0"/>
              <a:t>calitățile</a:t>
            </a:r>
            <a:r>
              <a:rPr lang="en-US" dirty="0" smtClean="0"/>
              <a:t> </a:t>
            </a:r>
            <a:r>
              <a:rPr lang="en-US" dirty="0" err="1" smtClean="0"/>
              <a:t>și</a:t>
            </a:r>
            <a:r>
              <a:rPr lang="en-US" dirty="0" smtClean="0"/>
              <a:t> </a:t>
            </a:r>
            <a:r>
              <a:rPr lang="en-US" dirty="0" err="1" smtClean="0"/>
              <a:t>limitele</a:t>
            </a:r>
            <a:r>
              <a:rPr lang="en-US" dirty="0" smtClean="0"/>
              <a:t> p</a:t>
            </a:r>
            <a:r>
              <a:rPr lang="ro-RO" dirty="0" smtClean="0"/>
              <a:t>r</a:t>
            </a:r>
            <a:r>
              <a:rPr lang="en-US" dirty="0" err="1" smtClean="0"/>
              <a:t>oprii</a:t>
            </a:r>
            <a:r>
              <a:rPr lang="en-US" dirty="0" smtClean="0"/>
              <a:t>, care se </a:t>
            </a:r>
            <a:r>
              <a:rPr lang="en-US" dirty="0" err="1" smtClean="0"/>
              <a:t>vor</a:t>
            </a:r>
            <a:r>
              <a:rPr lang="en-US" dirty="0" smtClean="0"/>
              <a:t> </a:t>
            </a:r>
            <a:r>
              <a:rPr lang="en-US" dirty="0" err="1" smtClean="0"/>
              <a:t>integra</a:t>
            </a:r>
            <a:r>
              <a:rPr lang="en-US" dirty="0" smtClean="0"/>
              <a:t> cu </a:t>
            </a:r>
            <a:r>
              <a:rPr lang="en-US" dirty="0" err="1" smtClean="0"/>
              <a:t>bine</a:t>
            </a:r>
            <a:r>
              <a:rPr lang="en-US" dirty="0" smtClean="0"/>
              <a:t> </a:t>
            </a:r>
            <a:r>
              <a:rPr lang="en-US" dirty="0" err="1" smtClean="0"/>
              <a:t>în</a:t>
            </a:r>
            <a:r>
              <a:rPr lang="en-US" dirty="0" smtClean="0"/>
              <a:t> </a:t>
            </a:r>
            <a:r>
              <a:rPr lang="en-US" dirty="0" err="1" smtClean="0"/>
              <a:t>realitatea</a:t>
            </a:r>
            <a:r>
              <a:rPr lang="en-US" dirty="0" smtClean="0"/>
              <a:t> </a:t>
            </a:r>
            <a:r>
              <a:rPr lang="en-US" dirty="0" err="1" smtClean="0"/>
              <a:t>socială</a:t>
            </a:r>
            <a:r>
              <a:rPr lang="en-US" dirty="0" smtClean="0"/>
              <a:t> </a:t>
            </a:r>
            <a:r>
              <a:rPr lang="en-US" dirty="0" err="1" smtClean="0"/>
              <a:t>oferită</a:t>
            </a:r>
            <a:r>
              <a:rPr lang="en-US" dirty="0" smtClean="0"/>
              <a:t> de </a:t>
            </a:r>
            <a:r>
              <a:rPr lang="en-US" dirty="0" err="1" smtClean="0"/>
              <a:t>societatea</a:t>
            </a:r>
            <a:r>
              <a:rPr lang="en-US" dirty="0" smtClean="0"/>
              <a:t> </a:t>
            </a:r>
            <a:r>
              <a:rPr lang="en-US" dirty="0" err="1" smtClean="0"/>
              <a:t>contemporană</a:t>
            </a:r>
            <a:r>
              <a:rPr lang="en-US" dirty="0" smtClean="0"/>
              <a:t>.</a:t>
            </a:r>
          </a:p>
          <a:p>
            <a:pPr algn="just"/>
            <a:r>
              <a:rPr lang="en-US" dirty="0" smtClean="0"/>
              <a:t>Un</a:t>
            </a:r>
            <a:r>
              <a:rPr lang="ro-RO" dirty="0" smtClean="0"/>
              <a:t> alt</a:t>
            </a:r>
            <a:r>
              <a:rPr lang="en-US" dirty="0" smtClean="0"/>
              <a:t> </a:t>
            </a:r>
            <a:r>
              <a:rPr lang="ro-RO" dirty="0" smtClean="0"/>
              <a:t>obiectiv</a:t>
            </a:r>
            <a:r>
              <a:rPr lang="en-US" dirty="0" smtClean="0"/>
              <a:t> </a:t>
            </a:r>
            <a:r>
              <a:rPr lang="en-US" dirty="0" err="1" smtClean="0"/>
              <a:t>este</a:t>
            </a:r>
            <a:r>
              <a:rPr lang="en-US" dirty="0" smtClean="0"/>
              <a:t> </a:t>
            </a:r>
            <a:r>
              <a:rPr lang="en-US" dirty="0" err="1" smtClean="0"/>
              <a:t>acela</a:t>
            </a:r>
            <a:r>
              <a:rPr lang="en-US" dirty="0" smtClean="0"/>
              <a:t> de a </a:t>
            </a:r>
            <a:r>
              <a:rPr lang="en-US" dirty="0" err="1" smtClean="0"/>
              <a:t>arăta</a:t>
            </a:r>
            <a:r>
              <a:rPr lang="en-US" dirty="0" smtClean="0"/>
              <a:t> </a:t>
            </a:r>
            <a:r>
              <a:rPr lang="en-US" dirty="0" err="1" smtClean="0"/>
              <a:t>că</a:t>
            </a:r>
            <a:r>
              <a:rPr lang="en-US" dirty="0" smtClean="0"/>
              <a:t> </a:t>
            </a:r>
            <a:r>
              <a:rPr lang="en-US" dirty="0" err="1" smtClean="0"/>
              <a:t>promovarea</a:t>
            </a:r>
            <a:r>
              <a:rPr lang="en-US" dirty="0" smtClean="0"/>
              <a:t> </a:t>
            </a:r>
            <a:r>
              <a:rPr lang="en-US" dirty="0" err="1" smtClean="0"/>
              <a:t>stării</a:t>
            </a:r>
            <a:r>
              <a:rPr lang="en-US" dirty="0" smtClean="0"/>
              <a:t> de </a:t>
            </a:r>
            <a:r>
              <a:rPr lang="en-US" dirty="0" err="1" smtClean="0"/>
              <a:t>bine</a:t>
            </a:r>
            <a:r>
              <a:rPr lang="en-US" dirty="0" smtClean="0"/>
              <a:t> la </a:t>
            </a:r>
            <a:r>
              <a:rPr lang="en-US" dirty="0" err="1" smtClean="0"/>
              <a:t>nivelul</a:t>
            </a:r>
            <a:r>
              <a:rPr lang="ro-RO" dirty="0" smtClean="0"/>
              <a:t> copiilor și a colectivului de cadre didactice, prin aplicarea principiilor specifice pedagogiilor alternative, conduce la c</a:t>
            </a:r>
            <a:r>
              <a:rPr lang="it-IT" dirty="0" smtClean="0"/>
              <a:t>re</a:t>
            </a:r>
            <a:r>
              <a:rPr lang="ro-RO" dirty="0" smtClean="0"/>
              <a:t>ș</a:t>
            </a:r>
            <a:r>
              <a:rPr lang="it-IT" dirty="0" smtClean="0"/>
              <a:t>terea interesului pentru </a:t>
            </a:r>
            <a:r>
              <a:rPr lang="ro-RO" dirty="0" smtClean="0"/>
              <a:t>î</a:t>
            </a:r>
            <a:r>
              <a:rPr lang="it-IT" dirty="0" smtClean="0"/>
              <a:t>nv</a:t>
            </a:r>
            <a:r>
              <a:rPr lang="ro-RO" dirty="0" smtClean="0"/>
              <a:t>ăț</a:t>
            </a:r>
            <a:r>
              <a:rPr lang="it-IT" dirty="0" smtClean="0"/>
              <a:t>area </a:t>
            </a:r>
            <a:r>
              <a:rPr lang="ro-RO" dirty="0" smtClean="0"/>
              <a:t>temeinică</a:t>
            </a:r>
            <a:r>
              <a:rPr lang="it-IT" dirty="0" smtClean="0"/>
              <a:t> </a:t>
            </a:r>
            <a:r>
              <a:rPr lang="ro-RO" dirty="0" smtClean="0"/>
              <a:t>î</a:t>
            </a:r>
            <a:r>
              <a:rPr lang="it-IT" dirty="0" smtClean="0"/>
              <a:t>n r</a:t>
            </a:r>
            <a:r>
              <a:rPr lang="ro-RO" dirty="0" smtClean="0"/>
              <a:t>â</a:t>
            </a:r>
            <a:r>
              <a:rPr lang="it-IT" dirty="0" smtClean="0"/>
              <a:t>ndul a cel putin 30% din</a:t>
            </a:r>
            <a:r>
              <a:rPr lang="ro-RO" dirty="0" smtClean="0"/>
              <a:t>tre</a:t>
            </a:r>
            <a:r>
              <a:rPr lang="it-IT" dirty="0" smtClean="0"/>
              <a:t> elevii </a:t>
            </a:r>
            <a:r>
              <a:rPr lang="ro-RO" dirty="0" smtClean="0"/>
              <a:t>ș</a:t>
            </a:r>
            <a:r>
              <a:rPr lang="it-IT" dirty="0" smtClean="0"/>
              <a:t>colii</a:t>
            </a:r>
            <a:r>
              <a:rPr lang="ro-RO" dirty="0" smtClean="0"/>
              <a:t>.</a:t>
            </a:r>
            <a:r>
              <a:rPr lang="en-US" dirty="0" smtClean="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 metode de cercetare utilizate</a:t>
            </a:r>
            <a:endParaRPr lang="en-US" dirty="0"/>
          </a:p>
        </p:txBody>
      </p:sp>
      <p:sp>
        <p:nvSpPr>
          <p:cNvPr id="3" name="Content Placeholder 2"/>
          <p:cNvSpPr>
            <a:spLocks noGrp="1"/>
          </p:cNvSpPr>
          <p:nvPr>
            <p:ph sz="quarter" idx="1"/>
          </p:nvPr>
        </p:nvSpPr>
        <p:spPr/>
        <p:txBody>
          <a:bodyPr/>
          <a:lstStyle/>
          <a:p>
            <a:r>
              <a:rPr lang="ro-RO" b="1" dirty="0" smtClean="0"/>
              <a:t>metoda focus grup </a:t>
            </a:r>
            <a:r>
              <a:rPr lang="ro-RO" dirty="0" smtClean="0"/>
              <a:t>– focus grup realizat pe un eșantion de 20 cadre didactice, profesori din învățământul preșcolar, primar, gimnazial si liceal;</a:t>
            </a:r>
          </a:p>
          <a:p>
            <a:pPr algn="just"/>
            <a:r>
              <a:rPr lang="ro-RO" b="1" dirty="0" smtClean="0"/>
              <a:t>metoda anchetei pe baza de  chestionar:</a:t>
            </a:r>
          </a:p>
          <a:p>
            <a:pPr algn="just">
              <a:buFontTx/>
              <a:buChar char="-"/>
            </a:pPr>
            <a:r>
              <a:rPr lang="ro-RO" dirty="0" smtClean="0"/>
              <a:t>-prin 135 de chestionare aplicate părinților preșcolarilor și părinților elevilor din clasele primare- google forms;</a:t>
            </a:r>
          </a:p>
          <a:p>
            <a:pPr algn="just">
              <a:buFontTx/>
              <a:buChar char="-"/>
            </a:pPr>
            <a:r>
              <a:rPr lang="ro-RO" dirty="0" smtClean="0"/>
              <a:t>- prin 245 de chestionare aplicate </a:t>
            </a:r>
            <a:r>
              <a:rPr lang="en-US" dirty="0" err="1" smtClean="0"/>
              <a:t>elevi</a:t>
            </a:r>
            <a:r>
              <a:rPr lang="ro-RO" dirty="0" smtClean="0"/>
              <a:t>lor din învățământul gimnazial și liceal – google forms.</a:t>
            </a:r>
            <a:endParaRPr lang="en-US" dirty="0" smtClean="0"/>
          </a:p>
          <a:p>
            <a:pPr>
              <a:buNone/>
            </a:pPr>
            <a:endParaRPr lang="en-US" dirty="0"/>
          </a:p>
        </p:txBody>
      </p:sp>
      <p:sp>
        <p:nvSpPr>
          <p:cNvPr id="4" name="Rectangle 3"/>
          <p:cNvSpPr/>
          <p:nvPr/>
        </p:nvSpPr>
        <p:spPr>
          <a:xfrm>
            <a:off x="2286000" y="2967335"/>
            <a:ext cx="4572000" cy="369332"/>
          </a:xfrm>
          <a:prstGeom prst="rect">
            <a:avLst/>
          </a:prstGeom>
        </p:spPr>
        <p:txBody>
          <a:bodyPr>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914400"/>
          </a:xfrm>
        </p:spPr>
        <p:txBody>
          <a:bodyPr>
            <a:normAutofit/>
          </a:bodyPr>
          <a:lstStyle/>
          <a:p>
            <a:pPr algn="ctr"/>
            <a:r>
              <a:rPr lang="ro-RO" dirty="0" smtClean="0"/>
              <a:t>rezultate focus grup profesori</a:t>
            </a:r>
            <a:endParaRPr lang="en-US" dirty="0"/>
          </a:p>
        </p:txBody>
      </p:sp>
      <p:sp>
        <p:nvSpPr>
          <p:cNvPr id="3" name="Content Placeholder 2"/>
          <p:cNvSpPr>
            <a:spLocks noGrp="1"/>
          </p:cNvSpPr>
          <p:nvPr>
            <p:ph sz="quarter" idx="1"/>
          </p:nvPr>
        </p:nvSpPr>
        <p:spPr>
          <a:xfrm>
            <a:off x="457200" y="1295400"/>
            <a:ext cx="7467600" cy="5178552"/>
          </a:xfrm>
        </p:spPr>
        <p:txBody>
          <a:bodyPr>
            <a:normAutofit fontScale="77500" lnSpcReduction="20000"/>
          </a:bodyPr>
          <a:lstStyle/>
          <a:p>
            <a:pPr lvl="0" algn="just"/>
            <a:r>
              <a:rPr lang="ro-RO" dirty="0" smtClean="0"/>
              <a:t>identificarea dimensiunilor conceptului </a:t>
            </a:r>
            <a:r>
              <a:rPr lang="ro-RO" b="1" dirty="0" smtClean="0"/>
              <a:t>starii de bine</a:t>
            </a:r>
            <a:r>
              <a:rPr lang="ro-RO" dirty="0" smtClean="0"/>
              <a:t>, a modurilor concrete în care elevii pot beneficia de starea de bine pentru progresul în învățare, a predictorilor și a consecințelor acestei stări de bine, precum și exemplificarea unor activițăți care vin să susțină creșterea motivației în învățare preluate din sistemele pedagogice alternative.</a:t>
            </a:r>
          </a:p>
          <a:p>
            <a:pPr lvl="0" algn="just"/>
            <a:r>
              <a:rPr lang="ro-RO" dirty="0" smtClean="0"/>
              <a:t>s-a </a:t>
            </a:r>
            <a:r>
              <a:rPr lang="en-US" dirty="0" smtClean="0"/>
              <a:t>put</a:t>
            </a:r>
            <a:r>
              <a:rPr lang="ro-RO" dirty="0" smtClean="0"/>
              <a:t>ut</a:t>
            </a:r>
            <a:r>
              <a:rPr lang="en-US" dirty="0" smtClean="0"/>
              <a:t> </a:t>
            </a:r>
            <a:r>
              <a:rPr lang="en-US" dirty="0" err="1" smtClean="0"/>
              <a:t>observa</a:t>
            </a:r>
            <a:r>
              <a:rPr lang="en-US" dirty="0" smtClean="0"/>
              <a:t> </a:t>
            </a:r>
            <a:r>
              <a:rPr lang="en-US" dirty="0" err="1" smtClean="0"/>
              <a:t>că</a:t>
            </a:r>
            <a:r>
              <a:rPr lang="en-US" dirty="0" smtClean="0"/>
              <a:t> </a:t>
            </a:r>
            <a:r>
              <a:rPr lang="en-US" dirty="0" err="1" smtClean="0"/>
              <a:t>în</a:t>
            </a:r>
            <a:r>
              <a:rPr lang="en-US" dirty="0" smtClean="0"/>
              <a:t> </a:t>
            </a:r>
            <a:r>
              <a:rPr lang="en-US" dirty="0" err="1" smtClean="0"/>
              <a:t>ultimii</a:t>
            </a:r>
            <a:r>
              <a:rPr lang="en-US" dirty="0" smtClean="0"/>
              <a:t> </a:t>
            </a:r>
            <a:r>
              <a:rPr lang="en-US" dirty="0" err="1" smtClean="0"/>
              <a:t>ani</a:t>
            </a:r>
            <a:r>
              <a:rPr lang="en-US" dirty="0" smtClean="0"/>
              <a:t> se </a:t>
            </a:r>
            <a:r>
              <a:rPr lang="en-US" dirty="0" err="1" smtClean="0"/>
              <a:t>vorbește</a:t>
            </a:r>
            <a:r>
              <a:rPr lang="en-US" dirty="0" smtClean="0"/>
              <a:t> tot </a:t>
            </a:r>
            <a:r>
              <a:rPr lang="en-US" dirty="0" err="1" smtClean="0"/>
              <a:t>mai</a:t>
            </a:r>
            <a:r>
              <a:rPr lang="en-US" dirty="0" smtClean="0"/>
              <a:t> </a:t>
            </a:r>
            <a:r>
              <a:rPr lang="en-US" dirty="0" err="1" smtClean="0"/>
              <a:t>mult</a:t>
            </a:r>
            <a:r>
              <a:rPr lang="en-US" dirty="0" smtClean="0"/>
              <a:t> </a:t>
            </a:r>
            <a:r>
              <a:rPr lang="en-US" dirty="0" err="1" smtClean="0"/>
              <a:t>despre</a:t>
            </a:r>
            <a:r>
              <a:rPr lang="en-US" dirty="0" smtClean="0"/>
              <a:t> </a:t>
            </a:r>
            <a:r>
              <a:rPr lang="en-US" dirty="0" err="1" smtClean="0"/>
              <a:t>inteligența</a:t>
            </a:r>
            <a:r>
              <a:rPr lang="en-US" dirty="0" smtClean="0"/>
              <a:t> </a:t>
            </a:r>
            <a:r>
              <a:rPr lang="en-US" dirty="0" err="1" smtClean="0"/>
              <a:t>emoțională</a:t>
            </a:r>
            <a:r>
              <a:rPr lang="en-US" dirty="0" smtClean="0"/>
              <a:t>, </a:t>
            </a:r>
            <a:r>
              <a:rPr lang="en-US" dirty="0" err="1" smtClean="0"/>
              <a:t>iar</a:t>
            </a:r>
            <a:r>
              <a:rPr lang="en-US" dirty="0" smtClean="0"/>
              <a:t> </a:t>
            </a:r>
            <a:r>
              <a:rPr lang="en-US" dirty="0" err="1" smtClean="0"/>
              <a:t>acceptarea</a:t>
            </a:r>
            <a:r>
              <a:rPr lang="en-US" dirty="0" smtClean="0"/>
              <a:t> </a:t>
            </a:r>
            <a:r>
              <a:rPr lang="en-US" dirty="0" err="1" smtClean="0"/>
              <a:t>noilor</a:t>
            </a:r>
            <a:r>
              <a:rPr lang="en-US" dirty="0" smtClean="0"/>
              <a:t> </a:t>
            </a:r>
            <a:r>
              <a:rPr lang="en-US" dirty="0" err="1" smtClean="0"/>
              <a:t>deschideri</a:t>
            </a:r>
            <a:r>
              <a:rPr lang="en-US" dirty="0" smtClean="0"/>
              <a:t> </a:t>
            </a:r>
            <a:r>
              <a:rPr lang="en-US" dirty="0" err="1" smtClean="0"/>
              <a:t>pe</a:t>
            </a:r>
            <a:r>
              <a:rPr lang="en-US" dirty="0" smtClean="0"/>
              <a:t> care </a:t>
            </a:r>
            <a:r>
              <a:rPr lang="en-US" dirty="0" err="1" smtClean="0"/>
              <a:t>această</a:t>
            </a:r>
            <a:r>
              <a:rPr lang="en-US" dirty="0" smtClean="0"/>
              <a:t> </a:t>
            </a:r>
            <a:r>
              <a:rPr lang="en-US" dirty="0" err="1" smtClean="0"/>
              <a:t>abordare</a:t>
            </a:r>
            <a:r>
              <a:rPr lang="en-US" dirty="0" smtClean="0"/>
              <a:t> </a:t>
            </a:r>
            <a:r>
              <a:rPr lang="en-US" dirty="0" err="1" smtClean="0"/>
              <a:t>asupra</a:t>
            </a:r>
            <a:r>
              <a:rPr lang="en-US" dirty="0" smtClean="0"/>
              <a:t> </a:t>
            </a:r>
            <a:r>
              <a:rPr lang="en-US" dirty="0" err="1" smtClean="0"/>
              <a:t>intelectului</a:t>
            </a:r>
            <a:r>
              <a:rPr lang="en-US" dirty="0" smtClean="0"/>
              <a:t> </a:t>
            </a:r>
            <a:r>
              <a:rPr lang="en-US" dirty="0" err="1" smtClean="0"/>
              <a:t>uman</a:t>
            </a:r>
            <a:r>
              <a:rPr lang="en-US" dirty="0" smtClean="0"/>
              <a:t> le </a:t>
            </a:r>
            <a:r>
              <a:rPr lang="en-US" dirty="0" err="1" smtClean="0"/>
              <a:t>oferă</a:t>
            </a:r>
            <a:r>
              <a:rPr lang="en-US" dirty="0" smtClean="0"/>
              <a:t> </a:t>
            </a:r>
            <a:r>
              <a:rPr lang="en-US" dirty="0" err="1" smtClean="0"/>
              <a:t>pedagogiei</a:t>
            </a:r>
            <a:r>
              <a:rPr lang="en-US" dirty="0" smtClean="0"/>
              <a:t>, ne </a:t>
            </a:r>
            <a:r>
              <a:rPr lang="en-US" dirty="0" err="1" smtClean="0"/>
              <a:t>oferă</a:t>
            </a:r>
            <a:r>
              <a:rPr lang="en-US" dirty="0" smtClean="0"/>
              <a:t> </a:t>
            </a:r>
            <a:r>
              <a:rPr lang="en-US" dirty="0" err="1" smtClean="0"/>
              <a:t>noi</a:t>
            </a:r>
            <a:r>
              <a:rPr lang="en-US" dirty="0" smtClean="0"/>
              <a:t> </a:t>
            </a:r>
            <a:r>
              <a:rPr lang="en-US" dirty="0" err="1" smtClean="0"/>
              <a:t>modalități</a:t>
            </a:r>
            <a:r>
              <a:rPr lang="en-US" dirty="0" smtClean="0"/>
              <a:t> de </a:t>
            </a:r>
            <a:r>
              <a:rPr lang="en-US" dirty="0" err="1" smtClean="0"/>
              <a:t>înțelegere</a:t>
            </a:r>
            <a:r>
              <a:rPr lang="en-US" dirty="0" smtClean="0"/>
              <a:t> a </a:t>
            </a:r>
            <a:r>
              <a:rPr lang="en-US" dirty="0" err="1" smtClean="0"/>
              <a:t>elevului</a:t>
            </a:r>
            <a:r>
              <a:rPr lang="en-US" dirty="0" smtClean="0"/>
              <a:t> </a:t>
            </a:r>
            <a:r>
              <a:rPr lang="en-US" dirty="0" err="1" smtClean="0"/>
              <a:t>și</a:t>
            </a:r>
            <a:r>
              <a:rPr lang="en-US" dirty="0" smtClean="0"/>
              <a:t> nu </a:t>
            </a:r>
            <a:r>
              <a:rPr lang="en-US" dirty="0" err="1" smtClean="0"/>
              <a:t>numai</a:t>
            </a:r>
            <a:r>
              <a:rPr lang="en-US" dirty="0" smtClean="0"/>
              <a:t> a </a:t>
            </a:r>
            <a:r>
              <a:rPr lang="en-US" dirty="0" err="1" smtClean="0"/>
              <a:t>acestuia</a:t>
            </a:r>
            <a:r>
              <a:rPr lang="en-US" dirty="0" smtClean="0"/>
              <a:t>, </a:t>
            </a:r>
            <a:r>
              <a:rPr lang="en-US" dirty="0" err="1" smtClean="0"/>
              <a:t>inteligența</a:t>
            </a:r>
            <a:r>
              <a:rPr lang="en-US" dirty="0" smtClean="0"/>
              <a:t> </a:t>
            </a:r>
            <a:r>
              <a:rPr lang="en-US" dirty="0" err="1" smtClean="0"/>
              <a:t>emoțională</a:t>
            </a:r>
            <a:r>
              <a:rPr lang="en-US" dirty="0" smtClean="0"/>
              <a:t> </a:t>
            </a:r>
            <a:r>
              <a:rPr lang="en-US" dirty="0" err="1" smtClean="0"/>
              <a:t>fiind</a:t>
            </a:r>
            <a:r>
              <a:rPr lang="en-US" dirty="0" smtClean="0"/>
              <a:t> o </a:t>
            </a:r>
            <a:r>
              <a:rPr lang="en-US" dirty="0" err="1" smtClean="0"/>
              <a:t>ușă</a:t>
            </a:r>
            <a:r>
              <a:rPr lang="en-US" dirty="0" smtClean="0"/>
              <a:t> </a:t>
            </a:r>
            <a:r>
              <a:rPr lang="en-US" dirty="0" err="1" smtClean="0"/>
              <a:t>deschisă</a:t>
            </a:r>
            <a:r>
              <a:rPr lang="en-US" dirty="0" smtClean="0"/>
              <a:t> </a:t>
            </a:r>
            <a:r>
              <a:rPr lang="en-US" dirty="0" err="1" smtClean="0"/>
              <a:t>spre</a:t>
            </a:r>
            <a:r>
              <a:rPr lang="en-US" dirty="0" smtClean="0"/>
              <a:t> </a:t>
            </a:r>
            <a:r>
              <a:rPr lang="en-US" dirty="0" err="1" smtClean="0"/>
              <a:t>cunoașterea</a:t>
            </a:r>
            <a:r>
              <a:rPr lang="en-US" dirty="0" smtClean="0"/>
              <a:t> </a:t>
            </a:r>
            <a:r>
              <a:rPr lang="en-US" dirty="0" err="1" smtClean="0"/>
              <a:t>mai</a:t>
            </a:r>
            <a:r>
              <a:rPr lang="en-US" dirty="0" smtClean="0"/>
              <a:t> </a:t>
            </a:r>
            <a:r>
              <a:rPr lang="en-US" dirty="0" err="1" smtClean="0"/>
              <a:t>profundă</a:t>
            </a:r>
            <a:r>
              <a:rPr lang="en-US" dirty="0" smtClean="0"/>
              <a:t> a </a:t>
            </a:r>
            <a:r>
              <a:rPr lang="en-US" dirty="0" err="1" smtClean="0"/>
              <a:t>omului</a:t>
            </a:r>
            <a:r>
              <a:rPr lang="en-US" dirty="0" smtClean="0"/>
              <a:t> </a:t>
            </a:r>
            <a:r>
              <a:rPr lang="en-US" dirty="0" err="1" smtClean="0"/>
              <a:t>și</a:t>
            </a:r>
            <a:r>
              <a:rPr lang="en-US" dirty="0" smtClean="0"/>
              <a:t> a </a:t>
            </a:r>
            <a:r>
              <a:rPr lang="en-US" dirty="0" err="1" smtClean="0"/>
              <a:t>societății</a:t>
            </a:r>
            <a:r>
              <a:rPr lang="en-US" dirty="0" smtClean="0"/>
              <a:t> </a:t>
            </a:r>
            <a:r>
              <a:rPr lang="en-US" dirty="0" err="1" smtClean="0"/>
              <a:t>în</a:t>
            </a:r>
            <a:r>
              <a:rPr lang="en-US" dirty="0" smtClean="0"/>
              <a:t> general, </a:t>
            </a:r>
            <a:r>
              <a:rPr lang="en-US" dirty="0" err="1" smtClean="0"/>
              <a:t>cunoaștere</a:t>
            </a:r>
            <a:r>
              <a:rPr lang="en-US" dirty="0" smtClean="0"/>
              <a:t> care ne </a:t>
            </a:r>
            <a:r>
              <a:rPr lang="en-US" dirty="0" err="1" smtClean="0"/>
              <a:t>poate</a:t>
            </a:r>
            <a:r>
              <a:rPr lang="en-US" dirty="0" smtClean="0"/>
              <a:t> </a:t>
            </a:r>
            <a:r>
              <a:rPr lang="en-US" dirty="0" err="1" smtClean="0"/>
              <a:t>ajuta</a:t>
            </a:r>
            <a:r>
              <a:rPr lang="en-US" dirty="0" smtClean="0"/>
              <a:t> </a:t>
            </a:r>
            <a:r>
              <a:rPr lang="en-US" dirty="0" err="1" smtClean="0"/>
              <a:t>să</a:t>
            </a:r>
            <a:r>
              <a:rPr lang="en-US" dirty="0" smtClean="0"/>
              <a:t> </a:t>
            </a:r>
            <a:r>
              <a:rPr lang="en-US" dirty="0" err="1" smtClean="0"/>
              <a:t>aducem</a:t>
            </a:r>
            <a:r>
              <a:rPr lang="en-US" dirty="0" smtClean="0"/>
              <a:t> plus </a:t>
            </a:r>
            <a:r>
              <a:rPr lang="en-US" dirty="0" err="1" smtClean="0"/>
              <a:t>valoare</a:t>
            </a:r>
            <a:r>
              <a:rPr lang="en-US" dirty="0" smtClean="0"/>
              <a:t> </a:t>
            </a:r>
            <a:r>
              <a:rPr lang="en-US" dirty="0" err="1" smtClean="0"/>
              <a:t>sistemului</a:t>
            </a:r>
            <a:r>
              <a:rPr lang="en-US" dirty="0" smtClean="0"/>
              <a:t> de </a:t>
            </a:r>
            <a:r>
              <a:rPr lang="en-US" dirty="0" err="1" smtClean="0"/>
              <a:t>învățământ</a:t>
            </a:r>
            <a:r>
              <a:rPr lang="en-US" dirty="0" smtClean="0"/>
              <a:t>.</a:t>
            </a:r>
            <a:endParaRPr lang="ro-RO" dirty="0" smtClean="0"/>
          </a:p>
          <a:p>
            <a:pPr algn="just"/>
            <a:r>
              <a:rPr lang="ro-RO" dirty="0" smtClean="0"/>
              <a:t>s-a concluzionat faptul că e</a:t>
            </a:r>
            <a:r>
              <a:rPr lang="en-US" dirty="0" err="1" smtClean="0"/>
              <a:t>ducația</a:t>
            </a:r>
            <a:r>
              <a:rPr lang="en-US" dirty="0" smtClean="0"/>
              <a:t> </a:t>
            </a:r>
            <a:r>
              <a:rPr lang="en-US" dirty="0" err="1" smtClean="0"/>
              <a:t>este</a:t>
            </a:r>
            <a:r>
              <a:rPr lang="en-US" dirty="0" smtClean="0"/>
              <a:t> </a:t>
            </a:r>
            <a:r>
              <a:rPr lang="en-US" dirty="0" err="1" smtClean="0"/>
              <a:t>domeniul</a:t>
            </a:r>
            <a:r>
              <a:rPr lang="en-US" dirty="0" smtClean="0"/>
              <a:t> care are </a:t>
            </a:r>
            <a:r>
              <a:rPr lang="en-US" dirty="0" err="1" smtClean="0"/>
              <a:t>cel</a:t>
            </a:r>
            <a:r>
              <a:rPr lang="en-US" dirty="0" smtClean="0"/>
              <a:t> </a:t>
            </a:r>
            <a:r>
              <a:rPr lang="en-US" dirty="0" err="1" smtClean="0"/>
              <a:t>mai</a:t>
            </a:r>
            <a:r>
              <a:rPr lang="en-US" dirty="0" smtClean="0"/>
              <a:t> mare impact </a:t>
            </a:r>
            <a:r>
              <a:rPr lang="en-US" dirty="0" err="1" smtClean="0"/>
              <a:t>asupra</a:t>
            </a:r>
            <a:r>
              <a:rPr lang="en-US" dirty="0" smtClean="0"/>
              <a:t> </a:t>
            </a:r>
            <a:r>
              <a:rPr lang="en-US" dirty="0" err="1" smtClean="0"/>
              <a:t>societății</a:t>
            </a:r>
            <a:r>
              <a:rPr lang="ro-RO" dirty="0" smtClean="0"/>
              <a:t>,</a:t>
            </a:r>
            <a:r>
              <a:rPr lang="en-US" dirty="0" smtClean="0"/>
              <a:t> </a:t>
            </a:r>
            <a:r>
              <a:rPr lang="ro-RO" dirty="0" smtClean="0"/>
              <a:t>profesorii </a:t>
            </a:r>
            <a:r>
              <a:rPr lang="en-US" dirty="0" smtClean="0"/>
              <a:t>consider</a:t>
            </a:r>
            <a:r>
              <a:rPr lang="ro-RO" dirty="0" smtClean="0"/>
              <a:t>ând</a:t>
            </a:r>
            <a:r>
              <a:rPr lang="en-US" dirty="0" smtClean="0"/>
              <a:t> </a:t>
            </a:r>
            <a:r>
              <a:rPr lang="en-US" dirty="0" err="1" smtClean="0"/>
              <a:t>că</a:t>
            </a:r>
            <a:r>
              <a:rPr lang="en-US" dirty="0" smtClean="0"/>
              <a:t> o </a:t>
            </a:r>
            <a:r>
              <a:rPr lang="en-US" dirty="0" err="1" smtClean="0"/>
              <a:t>experiență</a:t>
            </a:r>
            <a:r>
              <a:rPr lang="en-US" dirty="0" smtClean="0"/>
              <a:t> </a:t>
            </a:r>
            <a:r>
              <a:rPr lang="en-US" dirty="0" err="1" smtClean="0"/>
              <a:t>pozitivă</a:t>
            </a:r>
            <a:r>
              <a:rPr lang="en-US" dirty="0" smtClean="0"/>
              <a:t> </a:t>
            </a:r>
            <a:r>
              <a:rPr lang="en-US" dirty="0" err="1" smtClean="0"/>
              <a:t>în</a:t>
            </a:r>
            <a:r>
              <a:rPr lang="en-US" dirty="0" smtClean="0"/>
              <a:t> </a:t>
            </a:r>
            <a:r>
              <a:rPr lang="en-US" dirty="0" err="1" smtClean="0"/>
              <a:t>școală</a:t>
            </a:r>
            <a:r>
              <a:rPr lang="en-US" dirty="0" smtClean="0"/>
              <a:t>, </a:t>
            </a:r>
            <a:r>
              <a:rPr lang="en-US" dirty="0" err="1" smtClean="0"/>
              <a:t>reușește</a:t>
            </a:r>
            <a:r>
              <a:rPr lang="en-US" dirty="0" smtClean="0"/>
              <a:t> </a:t>
            </a:r>
            <a:r>
              <a:rPr lang="en-US" dirty="0" err="1" smtClean="0"/>
              <a:t>să</a:t>
            </a:r>
            <a:r>
              <a:rPr lang="en-US" dirty="0" smtClean="0"/>
              <a:t> </a:t>
            </a:r>
            <a:r>
              <a:rPr lang="en-US" dirty="0" err="1" smtClean="0"/>
              <a:t>influențeze</a:t>
            </a:r>
            <a:r>
              <a:rPr lang="en-US" dirty="0" smtClean="0"/>
              <a:t> </a:t>
            </a:r>
            <a:r>
              <a:rPr lang="en-US" dirty="0" err="1" smtClean="0"/>
              <a:t>decisiv</a:t>
            </a:r>
            <a:r>
              <a:rPr lang="en-US" dirty="0" smtClean="0"/>
              <a:t> </a:t>
            </a:r>
            <a:r>
              <a:rPr lang="en-US" dirty="0" err="1" smtClean="0"/>
              <a:t>viitorul</a:t>
            </a:r>
            <a:r>
              <a:rPr lang="en-US" dirty="0" smtClean="0"/>
              <a:t> </a:t>
            </a:r>
            <a:r>
              <a:rPr lang="en-US" dirty="0" err="1" smtClean="0"/>
              <a:t>tânărului</a:t>
            </a:r>
            <a:r>
              <a:rPr lang="en-US" dirty="0" smtClean="0"/>
              <a:t> </a:t>
            </a:r>
            <a:r>
              <a:rPr lang="en-US" dirty="0" err="1" smtClean="0"/>
              <a:t>școlar</a:t>
            </a:r>
            <a:r>
              <a:rPr lang="en-US" dirty="0" smtClean="0"/>
              <a:t>, </a:t>
            </a:r>
            <a:r>
              <a:rPr lang="en-US" dirty="0" err="1" smtClean="0"/>
              <a:t>contribuind</a:t>
            </a:r>
            <a:r>
              <a:rPr lang="en-US" dirty="0" smtClean="0"/>
              <a:t> la </a:t>
            </a:r>
            <a:r>
              <a:rPr lang="en-US" dirty="0" err="1" smtClean="0"/>
              <a:t>conștientizarea</a:t>
            </a:r>
            <a:r>
              <a:rPr lang="en-US" dirty="0" smtClean="0"/>
              <a:t> </a:t>
            </a:r>
            <a:r>
              <a:rPr lang="en-US" dirty="0" err="1" smtClean="0"/>
              <a:t>propriei</a:t>
            </a:r>
            <a:r>
              <a:rPr lang="en-US" dirty="0" smtClean="0"/>
              <a:t> </a:t>
            </a:r>
            <a:r>
              <a:rPr lang="en-US" dirty="0" err="1" smtClean="0"/>
              <a:t>valori</a:t>
            </a:r>
            <a:r>
              <a:rPr lang="en-US" dirty="0" smtClean="0"/>
              <a:t>, la </a:t>
            </a:r>
            <a:r>
              <a:rPr lang="en-US" dirty="0" err="1" smtClean="0"/>
              <a:t>consolidarea</a:t>
            </a:r>
            <a:r>
              <a:rPr lang="en-US" dirty="0" smtClean="0"/>
              <a:t> </a:t>
            </a:r>
            <a:r>
              <a:rPr lang="en-US" dirty="0" err="1" smtClean="0"/>
              <a:t>încrederii</a:t>
            </a:r>
            <a:r>
              <a:rPr lang="en-US" dirty="0" smtClean="0"/>
              <a:t> </a:t>
            </a:r>
            <a:r>
              <a:rPr lang="en-US" dirty="0" err="1" smtClean="0"/>
              <a:t>în</a:t>
            </a:r>
            <a:r>
              <a:rPr lang="en-US" dirty="0" smtClean="0"/>
              <a:t> sine </a:t>
            </a:r>
            <a:r>
              <a:rPr lang="en-US" dirty="0" err="1" smtClean="0"/>
              <a:t>și</a:t>
            </a:r>
            <a:r>
              <a:rPr lang="en-US" dirty="0" smtClean="0"/>
              <a:t> </a:t>
            </a:r>
            <a:r>
              <a:rPr lang="en-US" dirty="0" err="1" smtClean="0"/>
              <a:t>construirea</a:t>
            </a:r>
            <a:r>
              <a:rPr lang="en-US" dirty="0" smtClean="0"/>
              <a:t> </a:t>
            </a:r>
            <a:r>
              <a:rPr lang="en-US" dirty="0" err="1" smtClean="0"/>
              <a:t>unei</a:t>
            </a:r>
            <a:r>
              <a:rPr lang="en-US" dirty="0" smtClean="0"/>
              <a:t> </a:t>
            </a:r>
            <a:r>
              <a:rPr lang="en-US" dirty="0" err="1" smtClean="0"/>
              <a:t>imagini</a:t>
            </a:r>
            <a:r>
              <a:rPr lang="en-US" dirty="0" smtClean="0"/>
              <a:t> </a:t>
            </a:r>
            <a:r>
              <a:rPr lang="en-US" dirty="0" err="1" smtClean="0"/>
              <a:t>pozitive</a:t>
            </a:r>
            <a:r>
              <a:rPr lang="en-US" dirty="0" smtClean="0"/>
              <a:t> </a:t>
            </a:r>
            <a:r>
              <a:rPr lang="en-US" dirty="0" err="1" smtClean="0"/>
              <a:t>și</a:t>
            </a:r>
            <a:r>
              <a:rPr lang="en-US" dirty="0" smtClean="0"/>
              <a:t> </a:t>
            </a:r>
            <a:r>
              <a:rPr lang="en-US" dirty="0" err="1" smtClean="0"/>
              <a:t>realiste</a:t>
            </a:r>
            <a:r>
              <a:rPr lang="en-US" dirty="0" smtClean="0"/>
              <a:t> </a:t>
            </a:r>
            <a:r>
              <a:rPr lang="en-US" dirty="0" err="1" smtClean="0"/>
              <a:t>asupra</a:t>
            </a:r>
            <a:r>
              <a:rPr lang="en-US" dirty="0" smtClean="0"/>
              <a:t> </a:t>
            </a:r>
            <a:r>
              <a:rPr lang="en-US" dirty="0" err="1" smtClean="0"/>
              <a:t>propriei</a:t>
            </a:r>
            <a:r>
              <a:rPr lang="en-US" dirty="0" smtClean="0"/>
              <a:t> </a:t>
            </a:r>
            <a:r>
              <a:rPr lang="en-US" dirty="0" err="1" smtClean="0"/>
              <a:t>persoane</a:t>
            </a:r>
            <a:r>
              <a:rPr lang="ro-RO" dirty="0" smtClean="0"/>
              <a:t>.</a:t>
            </a:r>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t>metoda anchetei pe baza de  chestionar</a:t>
            </a:r>
            <a:endParaRPr lang="en-US" dirty="0"/>
          </a:p>
        </p:txBody>
      </p:sp>
      <p:sp>
        <p:nvSpPr>
          <p:cNvPr id="3" name="Content Placeholder 2"/>
          <p:cNvSpPr>
            <a:spLocks noGrp="1"/>
          </p:cNvSpPr>
          <p:nvPr>
            <p:ph sz="quarter" idx="1"/>
          </p:nvPr>
        </p:nvSpPr>
        <p:spPr/>
        <p:txBody>
          <a:bodyPr/>
          <a:lstStyle/>
          <a:p>
            <a:pPr algn="just"/>
            <a:r>
              <a:rPr lang="en-US" dirty="0" err="1" smtClean="0"/>
              <a:t>Metoda</a:t>
            </a:r>
            <a:r>
              <a:rPr lang="en-US" dirty="0" smtClean="0"/>
              <a:t> de </a:t>
            </a:r>
            <a:r>
              <a:rPr lang="en-US" dirty="0" err="1" smtClean="0"/>
              <a:t>cercetare</a:t>
            </a:r>
            <a:r>
              <a:rPr lang="en-US" dirty="0" smtClean="0"/>
              <a:t> </a:t>
            </a:r>
            <a:r>
              <a:rPr lang="en-US" dirty="0" err="1" smtClean="0"/>
              <a:t>utilizată</a:t>
            </a:r>
            <a:r>
              <a:rPr lang="en-US" dirty="0" smtClean="0"/>
              <a:t> </a:t>
            </a:r>
            <a:r>
              <a:rPr lang="en-US" dirty="0" err="1" smtClean="0"/>
              <a:t>în</a:t>
            </a:r>
            <a:r>
              <a:rPr lang="en-US" dirty="0" smtClean="0"/>
              <a:t> </a:t>
            </a:r>
            <a:r>
              <a:rPr lang="en-US" dirty="0" err="1" smtClean="0"/>
              <a:t>această</a:t>
            </a:r>
            <a:r>
              <a:rPr lang="en-US" dirty="0" smtClean="0"/>
              <a:t> </a:t>
            </a:r>
            <a:r>
              <a:rPr lang="en-US" dirty="0" err="1" smtClean="0"/>
              <a:t>etapă</a:t>
            </a:r>
            <a:r>
              <a:rPr lang="en-US" dirty="0" smtClean="0"/>
              <a:t> a </a:t>
            </a:r>
            <a:r>
              <a:rPr lang="en-US" dirty="0" err="1" smtClean="0"/>
              <a:t>fost</a:t>
            </a:r>
            <a:r>
              <a:rPr lang="en-US" dirty="0" smtClean="0"/>
              <a:t> </a:t>
            </a:r>
            <a:r>
              <a:rPr lang="en-US" dirty="0" err="1" smtClean="0"/>
              <a:t>ancheta</a:t>
            </a:r>
            <a:r>
              <a:rPr lang="en-US" dirty="0" smtClean="0"/>
              <a:t> de tip survey, cu un </a:t>
            </a:r>
            <a:r>
              <a:rPr lang="en-US" dirty="0" err="1" smtClean="0"/>
              <a:t>chestionar</a:t>
            </a:r>
            <a:r>
              <a:rPr lang="en-US" dirty="0" smtClean="0"/>
              <a:t> </a:t>
            </a:r>
            <a:r>
              <a:rPr lang="en-US" dirty="0" err="1" smtClean="0"/>
              <a:t>standardizat</a:t>
            </a:r>
            <a:r>
              <a:rPr lang="en-US" dirty="0" smtClean="0"/>
              <a:t> care a </a:t>
            </a:r>
            <a:r>
              <a:rPr lang="en-US" dirty="0" err="1" smtClean="0"/>
              <a:t>conținut</a:t>
            </a:r>
            <a:r>
              <a:rPr lang="en-US" dirty="0" smtClean="0"/>
              <a:t>, </a:t>
            </a:r>
            <a:r>
              <a:rPr lang="en-US" dirty="0" err="1" smtClean="0"/>
              <a:t>alături</a:t>
            </a:r>
            <a:r>
              <a:rPr lang="en-US" dirty="0" smtClean="0"/>
              <a:t> de </a:t>
            </a:r>
            <a:r>
              <a:rPr lang="en-US" dirty="0" err="1" smtClean="0"/>
              <a:t>itemii</a:t>
            </a:r>
            <a:r>
              <a:rPr lang="en-US" dirty="0" smtClean="0"/>
              <a:t> din </a:t>
            </a:r>
            <a:r>
              <a:rPr lang="en-US" dirty="0" err="1" smtClean="0"/>
              <a:t>scala</a:t>
            </a:r>
            <a:r>
              <a:rPr lang="en-US" dirty="0" smtClean="0"/>
              <a:t> </a:t>
            </a:r>
            <a:r>
              <a:rPr lang="en-US" dirty="0" err="1" smtClean="0"/>
              <a:t>stării</a:t>
            </a:r>
            <a:r>
              <a:rPr lang="en-US" dirty="0" smtClean="0"/>
              <a:t> de </a:t>
            </a:r>
            <a:r>
              <a:rPr lang="en-US" dirty="0" err="1" smtClean="0"/>
              <a:t>bine</a:t>
            </a:r>
            <a:r>
              <a:rPr lang="en-US" dirty="0" smtClean="0"/>
              <a:t>, </a:t>
            </a:r>
            <a:r>
              <a:rPr lang="en-US" dirty="0" err="1" smtClean="0"/>
              <a:t>toate</a:t>
            </a:r>
            <a:r>
              <a:rPr lang="en-US" dirty="0" smtClean="0"/>
              <a:t> </a:t>
            </a:r>
            <a:r>
              <a:rPr lang="en-US" dirty="0" err="1" smtClean="0"/>
              <a:t>variabilele</a:t>
            </a:r>
            <a:r>
              <a:rPr lang="en-US" dirty="0" smtClean="0"/>
              <a:t> de tip predictor, </a:t>
            </a:r>
            <a:r>
              <a:rPr lang="en-US" dirty="0" err="1" smtClean="0"/>
              <a:t>consecințe</a:t>
            </a:r>
            <a:r>
              <a:rPr lang="en-US" dirty="0" smtClean="0"/>
              <a:t> ale </a:t>
            </a:r>
            <a:r>
              <a:rPr lang="en-US" dirty="0" err="1" smtClean="0"/>
              <a:t>stării</a:t>
            </a:r>
            <a:r>
              <a:rPr lang="en-US" dirty="0" smtClean="0"/>
              <a:t> de </a:t>
            </a:r>
            <a:r>
              <a:rPr lang="en-US" dirty="0" err="1" smtClean="0"/>
              <a:t>bine</a:t>
            </a:r>
            <a:r>
              <a:rPr lang="en-US" dirty="0" smtClean="0"/>
              <a:t> </a:t>
            </a:r>
            <a:r>
              <a:rPr lang="en-US" dirty="0" err="1" smtClean="0"/>
              <a:t>în</a:t>
            </a:r>
            <a:r>
              <a:rPr lang="en-US" dirty="0" smtClean="0"/>
              <a:t> context </a:t>
            </a:r>
            <a:r>
              <a:rPr lang="en-US" dirty="0" err="1" smtClean="0"/>
              <a:t>educațional</a:t>
            </a:r>
            <a:r>
              <a:rPr lang="en-US" dirty="0" smtClean="0"/>
              <a:t>. </a:t>
            </a:r>
            <a:r>
              <a:rPr lang="en-US" dirty="0" err="1" smtClean="0"/>
              <a:t>Rezultatul</a:t>
            </a:r>
            <a:r>
              <a:rPr lang="en-US" dirty="0" smtClean="0"/>
              <a:t> </a:t>
            </a:r>
            <a:r>
              <a:rPr lang="en-US" dirty="0" err="1" smtClean="0"/>
              <a:t>acestei</a:t>
            </a:r>
            <a:r>
              <a:rPr lang="en-US" dirty="0" smtClean="0"/>
              <a:t> </a:t>
            </a:r>
            <a:r>
              <a:rPr lang="en-US" dirty="0" err="1" smtClean="0"/>
              <a:t>etape</a:t>
            </a:r>
            <a:r>
              <a:rPr lang="en-US" dirty="0" smtClean="0"/>
              <a:t> s-a </a:t>
            </a:r>
            <a:r>
              <a:rPr lang="en-US" dirty="0" err="1" smtClean="0"/>
              <a:t>concretizat</a:t>
            </a:r>
            <a:r>
              <a:rPr lang="en-US" dirty="0" smtClean="0"/>
              <a:t> </a:t>
            </a:r>
            <a:r>
              <a:rPr lang="en-US" dirty="0" err="1" smtClean="0"/>
              <a:t>într</a:t>
            </a:r>
            <a:r>
              <a:rPr lang="en-US" dirty="0" smtClean="0"/>
              <a:t>-un </a:t>
            </a:r>
            <a:r>
              <a:rPr lang="en-US" dirty="0" err="1" smtClean="0"/>
              <a:t>raport</a:t>
            </a:r>
            <a:r>
              <a:rPr lang="en-US" dirty="0" smtClean="0"/>
              <a:t> </a:t>
            </a:r>
            <a:r>
              <a:rPr lang="en-US" dirty="0" err="1" smtClean="0"/>
              <a:t>conținând</a:t>
            </a:r>
            <a:r>
              <a:rPr lang="en-US" dirty="0" smtClean="0"/>
              <a:t> </a:t>
            </a:r>
            <a:r>
              <a:rPr lang="en-US" dirty="0" err="1" smtClean="0"/>
              <a:t>argumentele</a:t>
            </a:r>
            <a:r>
              <a:rPr lang="en-US" dirty="0" smtClean="0"/>
              <a:t> </a:t>
            </a:r>
            <a:r>
              <a:rPr lang="en-US" dirty="0" err="1" smtClean="0"/>
              <a:t>în</a:t>
            </a:r>
            <a:r>
              <a:rPr lang="en-US" dirty="0" smtClean="0"/>
              <a:t> </a:t>
            </a:r>
            <a:r>
              <a:rPr lang="en-US" dirty="0" err="1" smtClean="0"/>
              <a:t>favoarea</a:t>
            </a:r>
            <a:r>
              <a:rPr lang="en-US" dirty="0" smtClean="0"/>
              <a:t> </a:t>
            </a:r>
            <a:r>
              <a:rPr lang="en-US" dirty="0" err="1" smtClean="0"/>
              <a:t>principalilor</a:t>
            </a:r>
            <a:r>
              <a:rPr lang="en-US" dirty="0" smtClean="0"/>
              <a:t> </a:t>
            </a:r>
            <a:r>
              <a:rPr lang="en-US" dirty="0" err="1" smtClean="0"/>
              <a:t>predictori</a:t>
            </a:r>
            <a:r>
              <a:rPr lang="en-US" dirty="0" smtClean="0"/>
              <a:t>, </a:t>
            </a:r>
            <a:r>
              <a:rPr lang="en-US" dirty="0" err="1" smtClean="0"/>
              <a:t>respectiv</a:t>
            </a:r>
            <a:r>
              <a:rPr lang="en-US" dirty="0" smtClean="0"/>
              <a:t> </a:t>
            </a:r>
            <a:r>
              <a:rPr lang="en-US" dirty="0" err="1" smtClean="0"/>
              <a:t>consecințele</a:t>
            </a:r>
            <a:r>
              <a:rPr lang="en-US" dirty="0" smtClean="0"/>
              <a:t> </a:t>
            </a:r>
            <a:r>
              <a:rPr lang="en-US" dirty="0" err="1" smtClean="0"/>
              <a:t>stării</a:t>
            </a:r>
            <a:r>
              <a:rPr lang="en-US" dirty="0" smtClean="0"/>
              <a:t> de </a:t>
            </a:r>
            <a:r>
              <a:rPr lang="en-US" dirty="0" err="1" smtClean="0"/>
              <a:t>bine</a:t>
            </a:r>
            <a:r>
              <a:rPr lang="en-US" dirty="0" smtClean="0"/>
              <a:t> </a:t>
            </a:r>
            <a:r>
              <a:rPr lang="en-US" dirty="0" err="1" smtClean="0"/>
              <a:t>în</a:t>
            </a:r>
            <a:r>
              <a:rPr lang="en-US" dirty="0" smtClean="0"/>
              <a:t> context </a:t>
            </a:r>
            <a:r>
              <a:rPr lang="en-US" dirty="0" err="1" smtClean="0"/>
              <a:t>educațional</a:t>
            </a:r>
            <a:r>
              <a:rPr lang="en-US" dirty="0" smtClean="0"/>
              <a:t> </a:t>
            </a:r>
            <a:r>
              <a:rPr lang="en-US" dirty="0" err="1" smtClean="0"/>
              <a:t>românesc</a:t>
            </a:r>
            <a:r>
              <a:rPr lang="en-US" dirty="0" smtClean="0"/>
              <a:t>, </a:t>
            </a:r>
            <a:r>
              <a:rPr lang="en-US" dirty="0" err="1" smtClean="0"/>
              <a:t>precum</a:t>
            </a:r>
            <a:r>
              <a:rPr lang="en-US" dirty="0" smtClean="0"/>
              <a:t> </a:t>
            </a:r>
            <a:r>
              <a:rPr lang="en-US" dirty="0" err="1" smtClean="0"/>
              <a:t>și</a:t>
            </a:r>
            <a:r>
              <a:rPr lang="en-US" dirty="0" smtClean="0"/>
              <a:t> </a:t>
            </a:r>
            <a:r>
              <a:rPr lang="en-US" dirty="0" err="1" smtClean="0"/>
              <a:t>într</a:t>
            </a:r>
            <a:r>
              <a:rPr lang="en-US" dirty="0" smtClean="0"/>
              <a:t>-o </a:t>
            </a:r>
            <a:r>
              <a:rPr lang="en-US" dirty="0" err="1" smtClean="0"/>
              <a:t>ierarhizare</a:t>
            </a:r>
            <a:r>
              <a:rPr lang="en-US" dirty="0" smtClean="0"/>
              <a:t> a </a:t>
            </a:r>
            <a:r>
              <a:rPr lang="en-US" dirty="0" err="1" smtClean="0"/>
              <a:t>acestor</a:t>
            </a:r>
            <a:r>
              <a:rPr lang="en-US" dirty="0" smtClean="0"/>
              <a:t> </a:t>
            </a:r>
            <a:r>
              <a:rPr lang="en-US" dirty="0" err="1" smtClean="0"/>
              <a:t>factori</a:t>
            </a:r>
            <a:r>
              <a:rPr lang="en-US" dirty="0" smtClean="0"/>
              <a:t>, </a:t>
            </a:r>
            <a:r>
              <a:rPr lang="en-US" dirty="0" err="1" smtClean="0"/>
              <a:t>așa</a:t>
            </a:r>
            <a:r>
              <a:rPr lang="en-US" dirty="0" smtClean="0"/>
              <a:t> cum au </a:t>
            </a:r>
            <a:r>
              <a:rPr lang="en-US" dirty="0" err="1" smtClean="0"/>
              <a:t>fost</a:t>
            </a:r>
            <a:r>
              <a:rPr lang="en-US" dirty="0" smtClean="0"/>
              <a:t> </a:t>
            </a:r>
            <a:r>
              <a:rPr lang="en-US" dirty="0" err="1" smtClean="0"/>
              <a:t>aceștia</a:t>
            </a:r>
            <a:r>
              <a:rPr lang="en-US" dirty="0" smtClean="0"/>
              <a:t> </a:t>
            </a:r>
            <a:r>
              <a:rPr lang="en-US" dirty="0" err="1" smtClean="0"/>
              <a:t>reprezentați</a:t>
            </a:r>
            <a:r>
              <a:rPr lang="en-US" dirty="0" smtClean="0"/>
              <a:t> </a:t>
            </a:r>
            <a:r>
              <a:rPr lang="en-US" dirty="0" err="1" smtClean="0"/>
              <a:t>în</a:t>
            </a:r>
            <a:r>
              <a:rPr lang="en-US" dirty="0" smtClean="0"/>
              <a:t> </a:t>
            </a:r>
            <a:r>
              <a:rPr lang="en-US" dirty="0" err="1" smtClean="0"/>
              <a:t>testarea</a:t>
            </a:r>
            <a:r>
              <a:rPr lang="en-US" dirty="0" smtClean="0"/>
              <a:t> </a:t>
            </a:r>
            <a:r>
              <a:rPr lang="en-US" dirty="0" err="1" smtClean="0"/>
              <a:t>modelelor</a:t>
            </a:r>
            <a:r>
              <a:rPr lang="en-US" dirty="0" smtClean="0"/>
              <a:t> </a:t>
            </a:r>
            <a:r>
              <a:rPr lang="en-US" dirty="0" err="1" smtClean="0"/>
              <a:t>statistice</a:t>
            </a:r>
            <a:r>
              <a:rPr lang="en-US" dirty="0" smtClean="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Structura chestionarului  aplicat elevilor de gimnaziu și liceu</a:t>
            </a:r>
            <a:endParaRPr lang="en-US" dirty="0"/>
          </a:p>
        </p:txBody>
      </p:sp>
      <p:sp>
        <p:nvSpPr>
          <p:cNvPr id="3" name="Content Placeholder 2"/>
          <p:cNvSpPr>
            <a:spLocks noGrp="1"/>
          </p:cNvSpPr>
          <p:nvPr>
            <p:ph sz="quarter" idx="1"/>
          </p:nvPr>
        </p:nvSpPr>
        <p:spPr>
          <a:xfrm>
            <a:off x="457200" y="2133600"/>
            <a:ext cx="7848600" cy="4340352"/>
          </a:xfrm>
        </p:spPr>
        <p:txBody>
          <a:bodyPr>
            <a:normAutofit/>
          </a:bodyPr>
          <a:lstStyle/>
          <a:p>
            <a:r>
              <a:rPr lang="en-US" sz="1800" b="1" dirty="0" smtClean="0"/>
              <a:t>Date socio-</a:t>
            </a:r>
            <a:r>
              <a:rPr lang="en-US" sz="1800" b="1" dirty="0" err="1" smtClean="0"/>
              <a:t>demografice</a:t>
            </a:r>
            <a:r>
              <a:rPr lang="ro-RO" sz="1800" dirty="0" smtClean="0"/>
              <a:t>: feminin  89%, masculin 11%;</a:t>
            </a:r>
          </a:p>
          <a:p>
            <a:r>
              <a:rPr lang="ro-RO" sz="1800" b="1" dirty="0" smtClean="0"/>
              <a:t>Vârsta elevi</a:t>
            </a:r>
            <a:r>
              <a:rPr lang="ro-RO" sz="1800" dirty="0" smtClean="0"/>
              <a:t>:14 ani-18 ani;</a:t>
            </a:r>
          </a:p>
          <a:p>
            <a:r>
              <a:rPr lang="vi-VN" sz="1800" b="1" dirty="0" smtClean="0"/>
              <a:t>Clas</a:t>
            </a:r>
            <a:r>
              <a:rPr lang="ro-RO" sz="1800" b="1" dirty="0" smtClean="0"/>
              <a:t>ele</a:t>
            </a:r>
            <a:r>
              <a:rPr lang="ro-RO" sz="1800" dirty="0" smtClean="0"/>
              <a:t>: a VIII-a- a XII-a;</a:t>
            </a:r>
          </a:p>
          <a:p>
            <a:r>
              <a:rPr lang="ro-RO" sz="1800" b="1" dirty="0" smtClean="0"/>
              <a:t>Indicatori propuși pentru determinarea stării de bine a elevilor în școală:</a:t>
            </a:r>
          </a:p>
          <a:p>
            <a:pPr>
              <a:buFontTx/>
              <a:buChar char="-"/>
            </a:pPr>
            <a:r>
              <a:rPr lang="en-US" sz="1800" dirty="0" err="1" smtClean="0"/>
              <a:t>Relații</a:t>
            </a:r>
            <a:r>
              <a:rPr lang="en-US" sz="1800" dirty="0" smtClean="0"/>
              <a:t> </a:t>
            </a:r>
            <a:r>
              <a:rPr lang="en-US" sz="1800" dirty="0" err="1" smtClean="0"/>
              <a:t>sociale</a:t>
            </a:r>
            <a:r>
              <a:rPr lang="en-US" sz="1800" dirty="0" smtClean="0"/>
              <a:t>. </a:t>
            </a:r>
            <a:r>
              <a:rPr lang="en-US" sz="1800" dirty="0" err="1" smtClean="0"/>
              <a:t>Relatiile</a:t>
            </a:r>
            <a:r>
              <a:rPr lang="en-US" sz="1800" dirty="0" smtClean="0"/>
              <a:t> cu </a:t>
            </a:r>
            <a:r>
              <a:rPr lang="en-US" sz="1800" dirty="0" err="1" smtClean="0"/>
              <a:t>colegii</a:t>
            </a:r>
            <a:r>
              <a:rPr lang="en-US" sz="1800" dirty="0" smtClean="0"/>
              <a:t>.</a:t>
            </a:r>
            <a:r>
              <a:rPr lang="ro-RO" sz="1800" dirty="0" smtClean="0"/>
              <a:t> - 5 întrebări/ afirmații</a:t>
            </a:r>
          </a:p>
          <a:p>
            <a:pPr>
              <a:buFontTx/>
              <a:buChar char="-"/>
            </a:pPr>
            <a:r>
              <a:rPr lang="en-US" sz="1800" dirty="0" err="1" smtClean="0"/>
              <a:t>Relații</a:t>
            </a:r>
            <a:r>
              <a:rPr lang="en-US" sz="1800" dirty="0" smtClean="0"/>
              <a:t> </a:t>
            </a:r>
            <a:r>
              <a:rPr lang="en-US" sz="1800" dirty="0" err="1" smtClean="0"/>
              <a:t>sociale.Relatiile</a:t>
            </a:r>
            <a:r>
              <a:rPr lang="en-US" sz="1800" dirty="0" smtClean="0"/>
              <a:t> cu </a:t>
            </a:r>
            <a:r>
              <a:rPr lang="en-US" sz="1800" dirty="0" err="1" smtClean="0"/>
              <a:t>profesorii</a:t>
            </a:r>
            <a:r>
              <a:rPr lang="en-US" sz="1800" dirty="0" smtClean="0"/>
              <a:t>.</a:t>
            </a:r>
            <a:r>
              <a:rPr lang="ro-RO" sz="1800" dirty="0" smtClean="0"/>
              <a:t> - 6 întrebări/ afirmații</a:t>
            </a:r>
          </a:p>
          <a:p>
            <a:pPr>
              <a:buFontTx/>
              <a:buChar char="-"/>
            </a:pPr>
            <a:r>
              <a:rPr lang="es-ES" sz="1800" dirty="0" err="1" smtClean="0"/>
              <a:t>Starea</a:t>
            </a:r>
            <a:r>
              <a:rPr lang="es-ES" sz="1800" dirty="0" smtClean="0"/>
              <a:t> de </a:t>
            </a:r>
            <a:r>
              <a:rPr lang="es-ES" sz="1800" dirty="0" err="1" smtClean="0"/>
              <a:t>bine</a:t>
            </a:r>
            <a:r>
              <a:rPr lang="es-ES" sz="1800" dirty="0" smtClean="0"/>
              <a:t> la nivel </a:t>
            </a:r>
            <a:r>
              <a:rPr lang="es-ES" sz="1800" dirty="0" err="1" smtClean="0"/>
              <a:t>emoțional</a:t>
            </a:r>
            <a:r>
              <a:rPr lang="ro-RO" sz="1800" dirty="0" smtClean="0"/>
              <a:t>. - 7 întrebări/ afirmații</a:t>
            </a:r>
          </a:p>
          <a:p>
            <a:pPr>
              <a:buFontTx/>
              <a:buChar char="-"/>
            </a:pPr>
            <a:r>
              <a:rPr lang="vi-VN" sz="1800" dirty="0" smtClean="0"/>
              <a:t>Învățare și dezvoltare</a:t>
            </a:r>
            <a:r>
              <a:rPr lang="ro-RO" sz="1800" dirty="0" smtClean="0"/>
              <a:t>. - 5 întrebări/ afirmații</a:t>
            </a:r>
          </a:p>
          <a:p>
            <a:pPr>
              <a:buFontTx/>
              <a:buChar char="-"/>
            </a:pPr>
            <a:r>
              <a:rPr lang="en-US" sz="1800" dirty="0" err="1" smtClean="0"/>
              <a:t>Identificarea</a:t>
            </a:r>
            <a:r>
              <a:rPr lang="en-US" sz="1800" dirty="0" smtClean="0"/>
              <a:t> cu </a:t>
            </a:r>
            <a:r>
              <a:rPr lang="en-US" sz="1800" dirty="0" err="1" smtClean="0"/>
              <a:t>școala</a:t>
            </a:r>
            <a:r>
              <a:rPr lang="ro-RO" sz="1800" dirty="0" smtClean="0"/>
              <a:t>. - 7 întrebări/ afirmații</a:t>
            </a:r>
          </a:p>
          <a:p>
            <a:pPr>
              <a:buFontTx/>
              <a:buChar char="-"/>
            </a:pPr>
            <a:r>
              <a:rPr lang="vi-VN" sz="1800" dirty="0" smtClean="0"/>
              <a:t>Implicarea în activități nonformale/ extracurriculare</a:t>
            </a:r>
            <a:r>
              <a:rPr lang="ro-RO" sz="1800" dirty="0" smtClean="0"/>
              <a:t>.- 3 întrebări/ afirmații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183</TotalTime>
  <Words>1160</Words>
  <Application>Microsoft Office PowerPoint</Application>
  <PresentationFormat>On-screen Show (4:3)</PresentationFormat>
  <Paragraphs>72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Starea de bine a copiilor în școală și creșterea motivației pentru activitatea de învățare prin aplicarea principiilor specifice pedagogiilor alternative</vt:lpstr>
      <vt:lpstr>Cercetare în domeniul educațional realizata la nivelul Colegiului Național Pedagogic ”Ștefan Velovan” Craiova </vt:lpstr>
      <vt:lpstr>Cuprinsul cercetării:</vt:lpstr>
      <vt:lpstr>starea de bine a copiilor în școală- concept de noutate pedagogică</vt:lpstr>
      <vt:lpstr>obiectivele  cercetării pedagogice</vt:lpstr>
      <vt:lpstr> metode de cercetare utilizate</vt:lpstr>
      <vt:lpstr>rezultate focus grup profesori</vt:lpstr>
      <vt:lpstr>metoda anchetei pe baza de  chestionar</vt:lpstr>
      <vt:lpstr>Structura chestionarului  aplicat elevilor de gimnaziu și liceu</vt:lpstr>
      <vt:lpstr>utilizarea principiilor din sistemele pedagogice alternative în învățământul traditional și creșterea motivației în învățare</vt:lpstr>
      <vt:lpstr>utilizarea principiilor din sistemele pedagogice alternative în învățământul traditional și creșterea motivației în învățare</vt:lpstr>
      <vt:lpstr>utilizarea principiilor din sistemele pedagogice alternative în învățământul traditional și creșterea motivației în învățare  Treasure hunt-  Sa redescoperim Colegiul pedagogic!</vt:lpstr>
      <vt:lpstr>utilizarea principiilor din sistemele pedagogice alternative în învățământul traditional și creșterea motivației în învățare- Jocuri și activități pentru dezvoltarea inteligentei socio- emoționale a copiilor- harta emotiilor (IX B si IX G)</vt:lpstr>
      <vt:lpstr>utilizarea principiilor din sistemele pedagogice alternative în învățământul traditional și creșterea motivației în învățare- jocuri de comunicare ( Ix B)</vt:lpstr>
      <vt:lpstr>Concluzii:</vt:lpstr>
      <vt:lpstr>Vă mulțumim pentru atenție!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Starea de bine a copiilor în școală și creșterea motivației pentru activitatea de învățare</dc:title>
  <dc:creator>tandareanu</dc:creator>
  <cp:lastModifiedBy>tandareanu</cp:lastModifiedBy>
  <cp:revision>4</cp:revision>
  <dcterms:created xsi:type="dcterms:W3CDTF">2006-08-16T00:00:00Z</dcterms:created>
  <dcterms:modified xsi:type="dcterms:W3CDTF">2022-06-07T21:20:19Z</dcterms:modified>
</cp:coreProperties>
</file>