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9"/>
  </p:notesMasterIdLst>
  <p:sldIdLst>
    <p:sldId id="258" r:id="rId2"/>
    <p:sldId id="259" r:id="rId3"/>
    <p:sldId id="260" r:id="rId4"/>
    <p:sldId id="275" r:id="rId5"/>
    <p:sldId id="274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660F1A-C872-4864-956D-0ADD9C56E50B}">
          <p14:sldIdLst>
            <p14:sldId id="258"/>
            <p14:sldId id="259"/>
            <p14:sldId id="260"/>
            <p14:sldId id="275"/>
            <p14:sldId id="274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9435" autoAdjust="0"/>
  </p:normalViewPr>
  <p:slideViewPr>
    <p:cSldViewPr snapToGrid="0">
      <p:cViewPr>
        <p:scale>
          <a:sx n="75" d="100"/>
          <a:sy n="75" d="100"/>
        </p:scale>
        <p:origin x="-24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46957-AAE0-4ECA-AB35-3DE52595B413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83E12-04CE-4F49-9B20-194499714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617" y="33191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800" i="1" dirty="0" smtClean="0"/>
              <a:t>ERASMUS PLUS KA101-062657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89" y="2588852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Progressive </a:t>
            </a:r>
            <a:r>
              <a:rPr lang="en-US" dirty="0" err="1" smtClean="0">
                <a:solidFill>
                  <a:schemeClr val="bg1"/>
                </a:solidFill>
              </a:rPr>
              <a:t>Approaches:Montessori</a:t>
            </a:r>
            <a:r>
              <a:rPr lang="en-US" dirty="0" smtClean="0">
                <a:solidFill>
                  <a:schemeClr val="bg1"/>
                </a:solidFill>
              </a:rPr>
              <a:t>, Waldorf, Reggio Emilia-curs de </a:t>
            </a:r>
            <a:r>
              <a:rPr lang="en-US" dirty="0" err="1" smtClean="0">
                <a:solidFill>
                  <a:schemeClr val="bg1"/>
                </a:solidFill>
              </a:rPr>
              <a:t>formare</a:t>
            </a:r>
            <a:r>
              <a:rPr lang="en-US" dirty="0" smtClean="0">
                <a:solidFill>
                  <a:schemeClr val="bg1"/>
                </a:solidFill>
              </a:rPr>
              <a:t>,  2-9 </a:t>
            </a:r>
            <a:r>
              <a:rPr lang="en-US" dirty="0" err="1" smtClean="0">
                <a:solidFill>
                  <a:schemeClr val="bg1"/>
                </a:solidFill>
              </a:rPr>
              <a:t>iulie</a:t>
            </a:r>
            <a:r>
              <a:rPr lang="en-US" dirty="0" smtClean="0">
                <a:solidFill>
                  <a:schemeClr val="bg1"/>
                </a:solidFill>
              </a:rPr>
              <a:t>, 2021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FFFF00"/>
                </a:solidFill>
              </a:rPr>
              <a:t> </a:t>
            </a:r>
            <a:r>
              <a:rPr lang="en-US" sz="1700" dirty="0" smtClean="0">
                <a:solidFill>
                  <a:srgbClr val="FFFF00"/>
                </a:solidFill>
              </a:rPr>
              <a:t>           </a:t>
            </a:r>
            <a:r>
              <a:rPr lang="it-IT" sz="17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2-9 IULIE 2021, a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avut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cursul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,,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ProgressiveApproaches:Montessori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Waldorf, Reggio Emilia”’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en-US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proiectului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Erasmus Plus KA101-062657.   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context, la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Colegiul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Pedagogic Stefan </a:t>
            </a:r>
            <a:r>
              <a:rPr lang="en-US" sz="1700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Velovan</a:t>
            </a:r>
            <a:r>
              <a:rPr lang="en-US" sz="1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s-au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 informări în catedrele de lb. franceză, pedagogie, înv. primar,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educație fizică, limba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română,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consiliul </a:t>
            </a:r>
            <a:r>
              <a:rPr lang="ro-RO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administrație precum și diseminări în cercuri pedagogice.</a:t>
            </a:r>
            <a:endParaRPr lang="en-US" sz="1700" b="1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700" b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 smtClean="0"/>
              <a:t>                 </a:t>
            </a:r>
            <a:r>
              <a:rPr lang="en-US" sz="1800" dirty="0" err="1"/>
              <a:t>Conţinutul</a:t>
            </a:r>
            <a:r>
              <a:rPr lang="en-US" sz="1800" dirty="0"/>
              <a:t> </a:t>
            </a:r>
            <a:r>
              <a:rPr lang="en-US" sz="1800" dirty="0" err="1"/>
              <a:t>prezentului</a:t>
            </a:r>
            <a:r>
              <a:rPr lang="en-US" sz="1800" dirty="0"/>
              <a:t> material </a:t>
            </a:r>
            <a:r>
              <a:rPr lang="en-US" sz="1800" dirty="0" err="1"/>
              <a:t>reprezintă</a:t>
            </a:r>
            <a:r>
              <a:rPr lang="en-US" sz="1800" dirty="0"/>
              <a:t> </a:t>
            </a:r>
            <a:r>
              <a:rPr lang="en-US" sz="1800" dirty="0" err="1"/>
              <a:t>responsabilitatea</a:t>
            </a:r>
            <a:r>
              <a:rPr lang="en-US" sz="1800" dirty="0"/>
              <a:t> </a:t>
            </a:r>
            <a:r>
              <a:rPr lang="en-US" sz="1800" dirty="0" err="1"/>
              <a:t>exclusivă</a:t>
            </a:r>
            <a:r>
              <a:rPr lang="en-US" sz="1800" dirty="0"/>
              <a:t> a </a:t>
            </a:r>
            <a:r>
              <a:rPr lang="en-US" sz="1800" dirty="0" err="1"/>
              <a:t>autorilor</a:t>
            </a:r>
            <a:r>
              <a:rPr lang="en-US" sz="1800" dirty="0"/>
              <a:t>, </a:t>
            </a:r>
            <a:r>
              <a:rPr lang="en-US" sz="1800" dirty="0" err="1"/>
              <a:t>iar</a:t>
            </a:r>
            <a:r>
              <a:rPr lang="en-US" sz="1800" dirty="0"/>
              <a:t> </a:t>
            </a:r>
            <a:r>
              <a:rPr lang="en-US" sz="1800" dirty="0" err="1"/>
              <a:t>Agenţia</a:t>
            </a:r>
            <a:r>
              <a:rPr lang="en-US" sz="1800" dirty="0"/>
              <a:t> </a:t>
            </a:r>
            <a:r>
              <a:rPr lang="en-US" sz="1800" dirty="0" err="1"/>
              <a:t>Naţională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Comisia</a:t>
            </a:r>
            <a:r>
              <a:rPr lang="en-US" sz="1800" dirty="0"/>
              <a:t> </a:t>
            </a:r>
            <a:r>
              <a:rPr lang="en-US" sz="1800" dirty="0" err="1"/>
              <a:t>Europeană</a:t>
            </a:r>
            <a:r>
              <a:rPr lang="en-US" sz="1800" dirty="0"/>
              <a:t> nu </a:t>
            </a:r>
            <a:r>
              <a:rPr lang="en-US" sz="1800" dirty="0" err="1"/>
              <a:t>sunt</a:t>
            </a:r>
            <a:r>
              <a:rPr lang="en-US" sz="1800" dirty="0"/>
              <a:t> </a:t>
            </a:r>
            <a:r>
              <a:rPr lang="en-US" sz="1800" dirty="0" err="1"/>
              <a:t>responsabile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modul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care </a:t>
            </a:r>
            <a:r>
              <a:rPr lang="en-US" sz="1800" dirty="0" err="1"/>
              <a:t>va</a:t>
            </a:r>
            <a:r>
              <a:rPr lang="en-US" sz="1800" dirty="0"/>
              <a:t> fi </a:t>
            </a:r>
            <a:r>
              <a:rPr lang="en-US" sz="1800" dirty="0" err="1"/>
              <a:t>folosit</a:t>
            </a:r>
            <a:r>
              <a:rPr lang="en-US" sz="1800" dirty="0"/>
              <a:t> </a:t>
            </a:r>
            <a:r>
              <a:rPr lang="en-US" sz="1800" dirty="0" err="1"/>
              <a:t>conţinutul</a:t>
            </a:r>
            <a:r>
              <a:rPr lang="en-US" sz="1800" dirty="0"/>
              <a:t> </a:t>
            </a:r>
            <a:r>
              <a:rPr lang="en-US" sz="1800" dirty="0" err="1"/>
              <a:t>informaţiei</a:t>
            </a:r>
            <a:r>
              <a:rPr lang="ro-RO" sz="1800" dirty="0"/>
              <a:t>.</a:t>
            </a:r>
            <a:endParaRPr lang="en-US" sz="1800" dirty="0"/>
          </a:p>
          <a:p>
            <a:pPr marL="0" indent="0">
              <a:buNone/>
            </a:pPr>
            <a:endParaRPr lang="en-US" sz="1700" dirty="0" smtClean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617" y="331913"/>
            <a:ext cx="4397829" cy="132904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470" y="517843"/>
            <a:ext cx="2588260" cy="15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1146" y="2097088"/>
            <a:ext cx="8858053" cy="3911426"/>
          </a:xfrm>
        </p:spPr>
        <p:txBody>
          <a:bodyPr>
            <a:normAutofit fontScale="90000"/>
          </a:bodyPr>
          <a:lstStyle/>
          <a:p>
            <a:pPr algn="l"/>
            <a:r>
              <a:rPr lang="ro-RO" sz="1600" dirty="0"/>
              <a:t>Nr. cadre didactice participante: </a:t>
            </a:r>
            <a:r>
              <a:rPr lang="ro-RO" sz="1600" dirty="0" smtClean="0"/>
              <a:t>20</a:t>
            </a:r>
            <a:br>
              <a:rPr lang="ro-RO" sz="1600" dirty="0" smtClean="0"/>
            </a:br>
            <a:r>
              <a:rPr lang="ro-RO" sz="1600" dirty="0" smtClean="0"/>
              <a:t>data: martie 2022</a:t>
            </a:r>
            <a:r>
              <a:rPr lang="ro-RO" sz="1600" dirty="0"/>
              <a:t/>
            </a:r>
            <a:br>
              <a:rPr lang="ro-RO" sz="1600" dirty="0"/>
            </a:br>
            <a:r>
              <a:rPr lang="ro-RO" sz="1600" dirty="0"/>
              <a:t>La ordinea de zi au fost propuse și mai apoi dezbătute următoarele puncte: </a:t>
            </a:r>
            <a:br>
              <a:rPr lang="ro-RO" sz="1600" dirty="0"/>
            </a:br>
            <a:r>
              <a:rPr lang="ro-RO" sz="1600" dirty="0"/>
              <a:t>-prezentarea obiectivelor proiectului,</a:t>
            </a:r>
            <a:br>
              <a:rPr lang="ro-RO" sz="1600" dirty="0"/>
            </a:br>
            <a:r>
              <a:rPr lang="ro-RO" sz="1600" dirty="0"/>
              <a:t>prezentarea structurii cursului de formare și a activităților desfășurate, </a:t>
            </a:r>
            <a:br>
              <a:rPr lang="ro-RO" sz="1600" dirty="0"/>
            </a:br>
            <a:r>
              <a:rPr lang="ro-RO" sz="1600" dirty="0"/>
              <a:t>vizionarea filmului Animoto de prezentare a participării la activitățile proiectului.</a:t>
            </a:r>
            <a:br>
              <a:rPr lang="ro-RO" sz="1600" dirty="0"/>
            </a:br>
            <a:r>
              <a:rPr lang="ro-RO" sz="1600" dirty="0"/>
              <a:t>Materialul este rezultat în urma cursului de formare „Progresive Approaches: Montessori, Waldorf, Reggio Emilia”, care a avut loc în perioada </a:t>
            </a:r>
            <a:r>
              <a:rPr lang="en-US" sz="1600" dirty="0"/>
              <a:t>2-9 IULIE 2021</a:t>
            </a:r>
            <a:r>
              <a:rPr lang="ro-RO" sz="1600" dirty="0"/>
              <a:t> î</a:t>
            </a:r>
            <a:r>
              <a:rPr lang="en-US" sz="1600" dirty="0"/>
              <a:t>n </a:t>
            </a:r>
            <a:r>
              <a:rPr lang="en-US" sz="1600" dirty="0" err="1"/>
              <a:t>cadrul</a:t>
            </a:r>
            <a:r>
              <a:rPr lang="en-US" sz="1600" dirty="0"/>
              <a:t> </a:t>
            </a:r>
            <a:r>
              <a:rPr lang="en-US" sz="1600" dirty="0" err="1"/>
              <a:t>proiectului</a:t>
            </a:r>
            <a:r>
              <a:rPr lang="en-US" sz="1600" dirty="0"/>
              <a:t> Erasmus Plus KA101-062657</a:t>
            </a:r>
            <a:r>
              <a:rPr lang="ro-RO" sz="1600" dirty="0"/>
              <a:t>. Conținutul prezentului material reprezintă responsabilitatea exclusivă a autorilor, iar Agenția Națională și Comisia Europeană nu sunt responsabile pentru modul în care va fi folosit conținutul informației.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it-IT" sz="1800" b="1" dirty="0">
                <a:solidFill>
                  <a:srgbClr val="002060"/>
                </a:solidFill>
              </a:rPr>
              <a:t/>
            </a:r>
            <a:br>
              <a:rPr lang="it-IT" sz="18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1413" y="618518"/>
            <a:ext cx="9905998" cy="148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o-RO" sz="5100" dirty="0" smtClean="0">
                <a:solidFill>
                  <a:schemeClr val="accent3">
                    <a:lumMod val="50000"/>
                  </a:schemeClr>
                </a:solidFill>
              </a:rPr>
              <a:t>Nivel primar </a:t>
            </a:r>
            <a:r>
              <a:rPr lang="ro-RO" dirty="0">
                <a:solidFill>
                  <a:schemeClr val="accent3">
                    <a:lumMod val="50000"/>
                  </a:schemeClr>
                </a:solidFill>
              </a:rPr>
              <a:t>catedra de </a:t>
            </a:r>
            <a:r>
              <a:rPr lang="ro-RO" dirty="0" smtClean="0">
                <a:solidFill>
                  <a:schemeClr val="accent3">
                    <a:lumMod val="50000"/>
                  </a:schemeClr>
                </a:solidFill>
              </a:rPr>
              <a:t>învățământ primar și preșcolar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organizator: p</a:t>
            </a:r>
            <a:r>
              <a:rPr lang="ro-RO" dirty="0">
                <a:effectLst/>
              </a:rPr>
              <a:t>rof. </a:t>
            </a:r>
            <a:r>
              <a:rPr lang="ro-RO" dirty="0" smtClean="0">
                <a:effectLst/>
              </a:rPr>
              <a:t>Voinicu Maria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4580710"/>
          </a:xfrm>
        </p:spPr>
        <p:txBody>
          <a:bodyPr>
            <a:normAutofit/>
          </a:bodyPr>
          <a:lstStyle/>
          <a:p>
            <a:r>
              <a:rPr lang="it-IT" sz="1800" dirty="0" smtClean="0"/>
              <a:t>                                  </a:t>
            </a:r>
            <a:r>
              <a:rPr lang="it-IT" sz="1800" b="1" dirty="0" smtClean="0"/>
              <a:t/>
            </a:r>
            <a:br>
              <a:rPr lang="it-IT" sz="1800" b="1" dirty="0" smtClean="0"/>
            </a:b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7667" y="2274837"/>
            <a:ext cx="9635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1413" y="618518"/>
            <a:ext cx="10635720" cy="148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o-RO" sz="7400" dirty="0" smtClean="0">
                <a:solidFill>
                  <a:schemeClr val="accent3">
                    <a:lumMod val="50000"/>
                  </a:schemeClr>
                </a:solidFill>
              </a:rPr>
              <a:t>Catedra de Limba și literatura franceză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>
                <a:effectLst/>
              </a:rPr>
              <a:t>Diseminare la nivelul </a:t>
            </a:r>
          </a:p>
          <a:p>
            <a:r>
              <a:rPr lang="ro-RO" b="1" dirty="0" smtClean="0">
                <a:effectLst/>
              </a:rPr>
              <a:t>cercului pedagogic al profesorilor de limba și literatura franceză de la nivelul județului dolj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11815" y="3172437"/>
            <a:ext cx="5996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prstClr val="white"/>
                </a:solidFill>
              </a:rPr>
              <a:t>Data derulării cercului pedagogic: 15 decembrie 2021</a:t>
            </a:r>
          </a:p>
          <a:p>
            <a:r>
              <a:rPr lang="ro-RO" dirty="0" smtClean="0">
                <a:solidFill>
                  <a:prstClr val="white"/>
                </a:solidFill>
              </a:rPr>
              <a:t>Modul de desfățurare a activității : On-line</a:t>
            </a:r>
          </a:p>
          <a:p>
            <a:r>
              <a:rPr lang="ro-RO" dirty="0" smtClean="0">
                <a:solidFill>
                  <a:prstClr val="white"/>
                </a:solidFill>
              </a:rPr>
              <a:t>Nr. participanți: 40 cadre didactice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537365" y="2040466"/>
            <a:ext cx="3045036" cy="39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2192867"/>
          </a:xfrm>
        </p:spPr>
        <p:txBody>
          <a:bodyPr>
            <a:normAutofit fontScale="90000"/>
          </a:bodyPr>
          <a:lstStyle/>
          <a:p>
            <a:r>
              <a:rPr lang="ro-RO" sz="2800" dirty="0">
                <a:solidFill>
                  <a:schemeClr val="accent3">
                    <a:lumMod val="50000"/>
                  </a:schemeClr>
                </a:solidFill>
              </a:rPr>
              <a:t>Informare la </a:t>
            </a:r>
            <a:r>
              <a:rPr lang="ro-RO" sz="2800" dirty="0" smtClean="0">
                <a:solidFill>
                  <a:schemeClr val="accent3">
                    <a:lumMod val="50000"/>
                  </a:schemeClr>
                </a:solidFill>
              </a:rPr>
              <a:t>nivel gimnazial și </a:t>
            </a:r>
            <a:r>
              <a:rPr lang="ro-RO" sz="2800" dirty="0">
                <a:solidFill>
                  <a:schemeClr val="accent3">
                    <a:lumMod val="50000"/>
                  </a:schemeClr>
                </a:solidFill>
              </a:rPr>
              <a:t>liceal </a:t>
            </a:r>
            <a:r>
              <a:rPr lang="ro-RO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catedra </a:t>
            </a:r>
            <a:r>
              <a:rPr lang="ro-RO" sz="2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de Limba și literatura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rom</a:t>
            </a:r>
            <a:r>
              <a:rPr lang="ro-RO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ână </a:t>
            </a:r>
            <a:br>
              <a:rPr lang="ro-RO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o-RO" sz="2800" dirty="0" smtClean="0"/>
              <a:t>organizator</a:t>
            </a:r>
            <a:r>
              <a:rPr lang="ro-RO" sz="2800" dirty="0"/>
              <a:t>: p</a:t>
            </a:r>
            <a:r>
              <a:rPr lang="ro-RO" sz="2800" dirty="0">
                <a:effectLst/>
              </a:rPr>
              <a:t>rof. </a:t>
            </a:r>
            <a:r>
              <a:rPr lang="ro-RO" sz="2800" dirty="0" smtClean="0">
                <a:effectLst/>
              </a:rPr>
              <a:t>Corcodel-Pavlovici Veselina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o-RO" sz="2400" dirty="0"/>
              <a:t>data: </a:t>
            </a:r>
            <a:r>
              <a:rPr lang="ro-RO" sz="2400" dirty="0" smtClean="0"/>
              <a:t>07 martie 2022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o-RO" sz="2800" dirty="0">
                <a:latin typeface="Arial Black" pitchFamily="34" charset="0"/>
              </a:rPr>
              <a:t/>
            </a:r>
            <a:br>
              <a:rPr lang="ro-RO" sz="2800" dirty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410" y="2717801"/>
            <a:ext cx="9904459" cy="3073398"/>
          </a:xfrm>
        </p:spPr>
        <p:txBody>
          <a:bodyPr>
            <a:normAutofit lnSpcReduction="10000"/>
          </a:bodyPr>
          <a:lstStyle/>
          <a:p>
            <a:r>
              <a:rPr lang="ro-RO" dirty="0" smtClean="0"/>
              <a:t>Cadre </a:t>
            </a:r>
            <a:r>
              <a:rPr lang="ro-RO" dirty="0"/>
              <a:t>didactice participante: </a:t>
            </a:r>
            <a:r>
              <a:rPr lang="ro-RO" dirty="0" smtClean="0"/>
              <a:t>10 profesori din catedra le Limba și literatura română</a:t>
            </a:r>
            <a:endParaRPr lang="ro-RO" dirty="0"/>
          </a:p>
          <a:p>
            <a:r>
              <a:rPr lang="ro-RO" dirty="0"/>
              <a:t>La ordinea de zi au fost propuse și mai apoi dezbătute următoarele puncte: </a:t>
            </a:r>
          </a:p>
          <a:p>
            <a:r>
              <a:rPr lang="ro-RO" dirty="0"/>
              <a:t>-prezentarea obiectivelor proiectului,</a:t>
            </a:r>
          </a:p>
          <a:p>
            <a:pPr marL="285750" indent="-285750">
              <a:buFontTx/>
              <a:buChar char="-"/>
            </a:pPr>
            <a:r>
              <a:rPr lang="ro-RO" dirty="0"/>
              <a:t>prezentarea structurii cursului de formare și a activităților desfășurate, </a:t>
            </a:r>
          </a:p>
          <a:p>
            <a:pPr marL="285750" indent="-285750">
              <a:buFontTx/>
              <a:buChar char="-"/>
            </a:pPr>
            <a:r>
              <a:rPr lang="ro-RO" dirty="0"/>
              <a:t>p</a:t>
            </a:r>
            <a:r>
              <a:rPr lang="ro-RO" dirty="0" smtClean="0"/>
              <a:t>rezentarea materialelor elaborate în cadrul cursului.</a:t>
            </a:r>
            <a:endParaRPr lang="ro-RO" dirty="0"/>
          </a:p>
          <a:p>
            <a:r>
              <a:rPr lang="ro-RO" dirty="0"/>
              <a:t>Materialul este rezultat în urma cursului de formare „Progresive Approaches: Montessori, Waldorf, Reggio Emilia”, care a avut loc în perioada </a:t>
            </a:r>
            <a:r>
              <a:rPr lang="en-US" dirty="0"/>
              <a:t>2-9 IULIE 2021</a:t>
            </a:r>
            <a:r>
              <a:rPr lang="ro-RO" dirty="0"/>
              <a:t> î</a:t>
            </a:r>
            <a:r>
              <a:rPr lang="en-US" dirty="0"/>
              <a:t>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Erasmus Plus KA101-062657</a:t>
            </a:r>
            <a:r>
              <a:rPr lang="ro-RO" dirty="0"/>
              <a:t>. Conținutul prezentului material reprezintă responsabilitatea exclusivă a autorilor, iar Agenția Națională și Comisia Europeană nu sunt responsabile pentru modul în care va fi folosit conținutul informației.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0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22" y="93132"/>
            <a:ext cx="9905955" cy="1913467"/>
          </a:xfrm>
        </p:spPr>
        <p:txBody>
          <a:bodyPr>
            <a:normAutofit fontScale="90000"/>
          </a:bodyPr>
          <a:lstStyle/>
          <a:p>
            <a: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  <a:t>Informare la nivel </a:t>
            </a:r>
            <a:r>
              <a:rPr lang="ro-RO" sz="2000" dirty="0" smtClean="0">
                <a:solidFill>
                  <a:schemeClr val="accent3">
                    <a:lumMod val="50000"/>
                  </a:schemeClr>
                </a:solidFill>
              </a:rPr>
              <a:t>liceal catedra de discipline socio umane: pedagogie, religie, educație fizică</a:t>
            </a:r>
            <a:r>
              <a:rPr lang="ro-RO" sz="2000" dirty="0"/>
              <a:t/>
            </a:r>
            <a:br>
              <a:rPr lang="ro-RO" sz="2000" dirty="0"/>
            </a:br>
            <a:r>
              <a:rPr lang="ro-RO" sz="2000" dirty="0" smtClean="0"/>
              <a:t>organizator: p</a:t>
            </a:r>
            <a:r>
              <a:rPr lang="ro-RO" sz="2000" dirty="0" smtClean="0">
                <a:effectLst/>
              </a:rPr>
              <a:t>rof. Țăndăreanu </a:t>
            </a:r>
            <a:r>
              <a:rPr lang="ro-RO" sz="2000" dirty="0">
                <a:effectLst/>
              </a:rPr>
              <a:t>T</a:t>
            </a:r>
            <a:r>
              <a:rPr lang="ro-RO" sz="2000" dirty="0" smtClean="0">
                <a:effectLst/>
              </a:rPr>
              <a:t>ania- </a:t>
            </a:r>
            <a:r>
              <a:rPr lang="ro-RO" sz="2000" dirty="0">
                <a:effectLst/>
              </a:rPr>
              <a:t>Ș</a:t>
            </a:r>
            <a:r>
              <a:rPr lang="ro-RO" sz="2000" dirty="0" smtClean="0">
                <a:effectLst/>
              </a:rPr>
              <a:t>tefania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o-RO" sz="1800" dirty="0" smtClean="0"/>
              <a:t>data: 20 octombrie 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92667" y="2057401"/>
            <a:ext cx="10495535" cy="4394200"/>
          </a:xfrm>
        </p:spPr>
        <p:txBody>
          <a:bodyPr>
            <a:normAutofit/>
          </a:bodyPr>
          <a:lstStyle/>
          <a:p>
            <a:r>
              <a:rPr lang="ro-RO" dirty="0" smtClean="0"/>
              <a:t>Nr. cadre didactice participante: 11</a:t>
            </a:r>
          </a:p>
          <a:p>
            <a:r>
              <a:rPr lang="ro-RO" dirty="0" smtClean="0"/>
              <a:t>La ordinea de zi au fost propuse și mai apoi dezbătute următoarele puncte: </a:t>
            </a:r>
          </a:p>
          <a:p>
            <a:r>
              <a:rPr lang="ro-RO" dirty="0" smtClean="0"/>
              <a:t>-prezentarea obiectivelor proiectului,</a:t>
            </a:r>
          </a:p>
          <a:p>
            <a:pPr marL="285750" indent="-285750">
              <a:buFontTx/>
              <a:buChar char="-"/>
            </a:pPr>
            <a:r>
              <a:rPr lang="ro-RO" dirty="0" smtClean="0"/>
              <a:t>prezentarea structurii cursului de formare și a activităților desfășurate, </a:t>
            </a:r>
          </a:p>
          <a:p>
            <a:pPr marL="285750" indent="-285750">
              <a:buFontTx/>
              <a:buChar char="-"/>
            </a:pPr>
            <a:r>
              <a:rPr lang="ro-RO" dirty="0" smtClean="0"/>
              <a:t>vizionarea filmului Animoto de prezentare a participării la activitățile proiectului.</a:t>
            </a:r>
          </a:p>
          <a:p>
            <a:r>
              <a:rPr lang="ro-RO" dirty="0"/>
              <a:t>Materialul este rezultat în urma cursului de formare „Progresive Approaches: Montessori, Waldorf, Reggio Emilia”, care a avut loc în perioada </a:t>
            </a:r>
            <a:r>
              <a:rPr lang="en-US" dirty="0"/>
              <a:t>2-9 IULIE 2021</a:t>
            </a:r>
            <a:r>
              <a:rPr lang="ro-RO" dirty="0"/>
              <a:t> î</a:t>
            </a:r>
            <a:r>
              <a:rPr lang="en-US" dirty="0"/>
              <a:t>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Erasmus Plus KA101-062657</a:t>
            </a:r>
            <a:r>
              <a:rPr lang="ro-RO" dirty="0"/>
              <a:t>. Conținutul prezentului material reprezintă responsabilitatea exclusivă a autorilor, iar Agenția Națională și Comisia Europeană nu sunt responsabile pentru modul în care va fi folosit conținutul informației.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2099733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chemeClr val="accent3">
                    <a:lumMod val="50000"/>
                  </a:schemeClr>
                </a:solidFill>
              </a:rPr>
              <a:t>Informare la </a:t>
            </a:r>
            <a:r>
              <a:rPr lang="ro-RO" dirty="0" smtClean="0">
                <a:solidFill>
                  <a:schemeClr val="accent3">
                    <a:lumMod val="50000"/>
                  </a:schemeClr>
                </a:solidFill>
              </a:rPr>
              <a:t>nivelul Consiliului de Administrație al C.N.P. „Ștefan Velovan”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organizator: p</a:t>
            </a:r>
            <a:r>
              <a:rPr lang="ro-RO" dirty="0">
                <a:effectLst/>
              </a:rPr>
              <a:t>rof. </a:t>
            </a:r>
            <a:r>
              <a:rPr lang="ro-RO" dirty="0" smtClean="0">
                <a:effectLst/>
              </a:rPr>
              <a:t>Voinicu Maria</a:t>
            </a:r>
            <a:br>
              <a:rPr lang="ro-RO" dirty="0" smtClean="0">
                <a:effectLst/>
              </a:rPr>
            </a:br>
            <a:r>
              <a:rPr lang="ro-RO" sz="3200" dirty="0" smtClean="0"/>
              <a:t>data</a:t>
            </a:r>
            <a:r>
              <a:rPr lang="ro-RO" sz="3200" dirty="0"/>
              <a:t>: </a:t>
            </a:r>
            <a:r>
              <a:rPr lang="ro-RO" sz="3200" dirty="0" smtClean="0"/>
              <a:t>22 septembrie </a:t>
            </a:r>
            <a:r>
              <a:rPr lang="ro-RO" sz="3200" dirty="0"/>
              <a:t>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410" y="2514601"/>
            <a:ext cx="9904459" cy="3276598"/>
          </a:xfrm>
        </p:spPr>
        <p:txBody>
          <a:bodyPr>
            <a:normAutofit fontScale="77500" lnSpcReduction="20000"/>
          </a:bodyPr>
          <a:lstStyle/>
          <a:p>
            <a:r>
              <a:rPr lang="ro-RO" dirty="0" smtClean="0"/>
              <a:t>Participanți: Membri CA</a:t>
            </a:r>
            <a:endParaRPr lang="ro-RO" dirty="0"/>
          </a:p>
          <a:p>
            <a:r>
              <a:rPr lang="ro-RO" dirty="0" smtClean="0"/>
              <a:t>Dna. Păstae Andreea-Monica, coordonator proiect, a raportat CA-ului unității școlare rezultatele </a:t>
            </a:r>
            <a:r>
              <a:rPr lang="ro-RO" dirty="0"/>
              <a:t>cursului de formare „Progresive Approaches: Montessori, Waldorf, Reggio Emilia”, care a avut loc în perioada </a:t>
            </a:r>
            <a:r>
              <a:rPr lang="en-US" dirty="0"/>
              <a:t>2-9 IULIE 2021</a:t>
            </a:r>
            <a:r>
              <a:rPr lang="ro-RO" dirty="0"/>
              <a:t> î</a:t>
            </a:r>
            <a:r>
              <a:rPr lang="en-US" dirty="0"/>
              <a:t>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Erasmus Plus </a:t>
            </a:r>
            <a:r>
              <a:rPr lang="en-US" dirty="0" smtClean="0"/>
              <a:t>KA101-062657</a:t>
            </a:r>
            <a:r>
              <a:rPr lang="ro-RO" dirty="0"/>
              <a:t> </a:t>
            </a:r>
            <a:r>
              <a:rPr lang="ro-RO" dirty="0" smtClean="0"/>
              <a:t>și propune activitățile ce urmează a se derula in unitatea școlară ca rezultate ale formării celor 10 cadre didactice. Au </a:t>
            </a:r>
            <a:r>
              <a:rPr lang="ro-RO" dirty="0"/>
              <a:t>fost </a:t>
            </a:r>
            <a:r>
              <a:rPr lang="ro-RO" dirty="0" smtClean="0"/>
              <a:t>prezentate/propuse </a:t>
            </a:r>
            <a:r>
              <a:rPr lang="ro-RO" dirty="0"/>
              <a:t>și mai apoi dezbătute următoarele puncte: </a:t>
            </a:r>
          </a:p>
          <a:p>
            <a:r>
              <a:rPr lang="ro-RO" dirty="0"/>
              <a:t>-prezentarea obiectivelor proiectului,</a:t>
            </a:r>
          </a:p>
          <a:p>
            <a:pPr marL="285750" indent="-285750">
              <a:buFontTx/>
              <a:buChar char="-"/>
            </a:pPr>
            <a:r>
              <a:rPr lang="ro-RO" dirty="0"/>
              <a:t>prezentarea structurii cursului de formare și a activităților desfășurate, </a:t>
            </a:r>
            <a:endParaRPr lang="ro-RO" dirty="0" smtClean="0"/>
          </a:p>
          <a:p>
            <a:pPr marL="285750" indent="-285750">
              <a:buFontTx/>
              <a:buChar char="-"/>
            </a:pPr>
            <a:r>
              <a:rPr lang="ro-RO" dirty="0"/>
              <a:t>p</a:t>
            </a:r>
            <a:r>
              <a:rPr lang="ro-RO" dirty="0" smtClean="0"/>
              <a:t>rezentarea cadrelor didactice participante la curs;</a:t>
            </a:r>
            <a:endParaRPr lang="ro-RO" dirty="0"/>
          </a:p>
          <a:p>
            <a:pPr marL="285750" indent="-285750">
              <a:buFontTx/>
              <a:buChar char="-"/>
            </a:pPr>
            <a:r>
              <a:rPr lang="ro-RO" dirty="0"/>
              <a:t>aprobarea de către CA-ul unității </a:t>
            </a:r>
            <a:r>
              <a:rPr lang="ro-RO" dirty="0" smtClean="0"/>
              <a:t>școlare a  propunerilor privind a activităților  ce urmează a fi derulate de către cadrele didactice participante la proiect cu implicarea colegilor, elevilor și comunițății locale .</a:t>
            </a:r>
            <a:endParaRPr lang="ro-RO" dirty="0"/>
          </a:p>
          <a:p>
            <a:r>
              <a:rPr lang="ro-RO" dirty="0"/>
              <a:t>Materialul este rezultat în urma cursului de formare „Progresive Approaches: Montessori, Waldorf, Reggio Emilia”, care a avut loc în perioada </a:t>
            </a:r>
            <a:r>
              <a:rPr lang="en-US" dirty="0"/>
              <a:t>2-9 IULIE 2021</a:t>
            </a:r>
            <a:r>
              <a:rPr lang="ro-RO" dirty="0"/>
              <a:t> î</a:t>
            </a:r>
            <a:r>
              <a:rPr lang="en-US" dirty="0"/>
              <a:t>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 Erasmus Plus KA101-062657</a:t>
            </a:r>
            <a:r>
              <a:rPr lang="ro-RO" dirty="0"/>
              <a:t>. Conținutul prezentului material reprezintă responsabilitatea exclusivă a autorilor, iar Agenția Națională și Comisia Europeană nu sunt responsabile pentru modul în care va fi folosit conținutul informației.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5626" y="1397674"/>
            <a:ext cx="979424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dirty="0" smtClean="0">
                <a:solidFill>
                  <a:srgbClr val="FFFF00"/>
                </a:solidFill>
              </a:rPr>
              <a:t>Am constatat </a:t>
            </a:r>
            <a:r>
              <a:rPr lang="en-US" sz="2000" dirty="0" err="1" smtClean="0">
                <a:solidFill>
                  <a:srgbClr val="FFFF00"/>
                </a:solidFill>
              </a:rPr>
              <a:t>că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aceste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informări/raportări în catedre  și în CA-ul unității școlare </a:t>
            </a:r>
            <a:r>
              <a:rPr lang="ro-RO" sz="2000" dirty="0" smtClean="0">
                <a:solidFill>
                  <a:srgbClr val="FFFF00"/>
                </a:solidFill>
              </a:rPr>
              <a:t>au</a:t>
            </a:r>
            <a:r>
              <a:rPr lang="en-US" sz="2000" dirty="0" smtClean="0">
                <a:solidFill>
                  <a:srgbClr val="FFFF00"/>
                </a:solidFill>
              </a:rPr>
              <a:t>  </a:t>
            </a:r>
            <a:r>
              <a:rPr lang="ro-RO" sz="2000" dirty="0" smtClean="0">
                <a:solidFill>
                  <a:srgbClr val="FFFF00"/>
                </a:solidFill>
              </a:rPr>
              <a:t>avut  </a:t>
            </a:r>
            <a:r>
              <a:rPr lang="ro-RO" sz="2000" dirty="0" smtClean="0">
                <a:solidFill>
                  <a:srgbClr val="FFFF00"/>
                </a:solidFill>
              </a:rPr>
              <a:t>impactul preconizat iar, în timp </a:t>
            </a:r>
            <a:r>
              <a:rPr lang="ro-RO" sz="2000" dirty="0" smtClean="0">
                <a:solidFill>
                  <a:srgbClr val="FFFF00"/>
                </a:solidFill>
              </a:rPr>
              <a:t>și-au</a:t>
            </a:r>
            <a:r>
              <a:rPr lang="ro-RO" sz="2000" dirty="0" smtClean="0">
                <a:solidFill>
                  <a:srgbClr val="FFFF00"/>
                </a:solidFill>
              </a:rPr>
              <a:t> dovedit </a:t>
            </a:r>
            <a:r>
              <a:rPr lang="ro-RO" sz="2000" dirty="0" smtClean="0">
                <a:solidFill>
                  <a:srgbClr val="FFFF00"/>
                </a:solidFill>
              </a:rPr>
              <a:t>sustenabilitatea prin </a:t>
            </a:r>
            <a:r>
              <a:rPr lang="ro-RO" sz="2000" dirty="0" smtClean="0">
                <a:solidFill>
                  <a:srgbClr val="FFFF00"/>
                </a:solidFill>
              </a:rPr>
              <a:t>participarea unui număr foarte mare de cadre didactice, din unitatea noastră la atelierele de workshop organizate în </a:t>
            </a:r>
            <a:r>
              <a:rPr lang="ro-RO" sz="2000" smtClean="0">
                <a:solidFill>
                  <a:srgbClr val="FFFF00"/>
                </a:solidFill>
              </a:rPr>
              <a:t>cadrul proiectului dar, și participarea unui număr mare de cadre didactice, din alte unități școlare, ca parteneri la activitățile proiectului. </a:t>
            </a:r>
            <a:r>
              <a:rPr lang="ro-RO" sz="2000" dirty="0" smtClean="0">
                <a:solidFill>
                  <a:srgbClr val="FFFF00"/>
                </a:solidFill>
              </a:rPr>
              <a:t>Acestea au avut </a:t>
            </a:r>
            <a:r>
              <a:rPr lang="ro-RO" sz="2000" dirty="0" smtClean="0">
                <a:solidFill>
                  <a:srgbClr val="FFFF00"/>
                </a:solidFill>
              </a:rPr>
              <a:t>efectul </a:t>
            </a:r>
            <a:r>
              <a:rPr lang="ro-RO" sz="2000" dirty="0" smtClean="0">
                <a:solidFill>
                  <a:srgbClr val="FFFF00"/>
                </a:solidFill>
              </a:rPr>
              <a:t>scontat prin aplicare la clasă a IBP-uri la nivelul curricular, pe nivele diferite de studiu și discipline </a:t>
            </a:r>
            <a:r>
              <a:rPr lang="ro-RO" sz="2000" dirty="0" smtClean="0">
                <a:solidFill>
                  <a:srgbClr val="FFFF00"/>
                </a:solidFill>
              </a:rPr>
              <a:t>diferite aât de cadrele didactice din unitatea noastră școlară cât </a:t>
            </a:r>
            <a:r>
              <a:rPr lang="ro-RO" sz="2000" dirty="0">
                <a:solidFill>
                  <a:srgbClr val="FFFF00"/>
                </a:solidFill>
              </a:rPr>
              <a:t>și </a:t>
            </a:r>
            <a:r>
              <a:rPr lang="ro-RO" sz="2000" dirty="0" smtClean="0">
                <a:solidFill>
                  <a:srgbClr val="FFFF00"/>
                </a:solidFill>
              </a:rPr>
              <a:t>din unitățile </a:t>
            </a:r>
            <a:r>
              <a:rPr lang="ro-RO" sz="2000" dirty="0">
                <a:solidFill>
                  <a:srgbClr val="FFFF00"/>
                </a:solidFill>
              </a:rPr>
              <a:t>școlare partenere în proiectele </a:t>
            </a:r>
            <a:r>
              <a:rPr lang="ro-RO" sz="2000" dirty="0" smtClean="0">
                <a:solidFill>
                  <a:srgbClr val="FFFF00"/>
                </a:solidFill>
              </a:rPr>
              <a:t>propuse. </a:t>
            </a:r>
            <a:r>
              <a:rPr lang="ro-RO" sz="2000" dirty="0" smtClean="0">
                <a:solidFill>
                  <a:srgbClr val="FFFF00"/>
                </a:solidFill>
              </a:rPr>
              <a:t>Avem convingerea  că acestea vor 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folosite 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în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anii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următori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de</a:t>
            </a:r>
            <a:r>
              <a:rPr lang="ro-RO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colegi</a:t>
            </a:r>
            <a:r>
              <a:rPr lang="ro-RO" sz="2000" dirty="0" smtClean="0">
                <a:solidFill>
                  <a:srgbClr val="FFFF00"/>
                </a:solidFill>
              </a:rPr>
              <a:t> deoarece s-a dovedindit </a:t>
            </a:r>
            <a:r>
              <a:rPr lang="ro-RO" sz="2000" dirty="0" smtClean="0">
                <a:solidFill>
                  <a:srgbClr val="FFFF00"/>
                </a:solidFill>
              </a:rPr>
              <a:t>a avea un 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impact </a:t>
            </a:r>
            <a:r>
              <a:rPr lang="en-US" sz="2000" dirty="0" err="1">
                <a:solidFill>
                  <a:srgbClr val="FFFF00"/>
                </a:solidFill>
              </a:rPr>
              <a:t>pozitiv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și</a:t>
            </a:r>
            <a:r>
              <a:rPr lang="en-US" sz="2000" dirty="0">
                <a:solidFill>
                  <a:srgbClr val="FFFF00"/>
                </a:solidFill>
              </a:rPr>
              <a:t> benefic </a:t>
            </a:r>
            <a:r>
              <a:rPr lang="en-US" sz="2000" dirty="0" err="1" smtClean="0">
                <a:solidFill>
                  <a:srgbClr val="FFFF00"/>
                </a:solidFill>
              </a:rPr>
              <a:t>în</a:t>
            </a:r>
            <a:r>
              <a:rPr lang="ro-RO" sz="2000" dirty="0" smtClean="0">
                <a:solidFill>
                  <a:srgbClr val="FFFF00"/>
                </a:solidFill>
              </a:rPr>
              <a:t> a realiza legătura dintre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viaţa</a:t>
            </a:r>
            <a:r>
              <a:rPr lang="ro-RO" sz="2000" dirty="0" smtClean="0">
                <a:solidFill>
                  <a:srgbClr val="FFFF00"/>
                </a:solidFill>
              </a:rPr>
              <a:t> copiilor/activitățile lor cotidiene</a:t>
            </a:r>
            <a:r>
              <a:rPr lang="ro-RO" sz="2000" dirty="0" smtClean="0">
                <a:solidFill>
                  <a:srgbClr val="FFFF00"/>
                </a:solidFill>
              </a:rPr>
              <a:t> și activitatea de predare-invățare-evaluare</a:t>
            </a:r>
            <a:r>
              <a:rPr lang="en-US" sz="2000" dirty="0" smtClean="0">
                <a:solidFill>
                  <a:srgbClr val="FFFF00"/>
                </a:solidFill>
              </a:rPr>
              <a:t>. </a:t>
            </a:r>
            <a:r>
              <a:rPr lang="en-US" sz="2000" dirty="0" err="1" smtClean="0">
                <a:solidFill>
                  <a:srgbClr val="FFFF00"/>
                </a:solidFill>
              </a:rPr>
              <a:t>Rezultatele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obținute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și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experiența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pozitivă</a:t>
            </a:r>
            <a:r>
              <a:rPr lang="en-US" sz="2000" dirty="0">
                <a:solidFill>
                  <a:srgbClr val="FFFF00"/>
                </a:solidFill>
              </a:rPr>
              <a:t> au </a:t>
            </a:r>
            <a:r>
              <a:rPr lang="en-US" sz="2000" dirty="0" err="1">
                <a:solidFill>
                  <a:srgbClr val="FFFF00"/>
                </a:solidFill>
              </a:rPr>
              <a:t>fost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 err="1">
                <a:solidFill>
                  <a:srgbClr val="FFFF00"/>
                </a:solidFill>
              </a:rPr>
              <a:t>cunoscute</a:t>
            </a:r>
            <a:r>
              <a:rPr lang="en-US" sz="2000" dirty="0">
                <a:solidFill>
                  <a:srgbClr val="FFFF00"/>
                </a:solidFill>
              </a:rPr>
              <a:t> la </a:t>
            </a:r>
            <a:r>
              <a:rPr lang="en-US" sz="2000" dirty="0" err="1">
                <a:solidFill>
                  <a:srgbClr val="FFFF00"/>
                </a:solidFill>
              </a:rPr>
              <a:t>nivelul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național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prin </a:t>
            </a:r>
            <a:r>
              <a:rPr lang="en-US" sz="2000" dirty="0" err="1" smtClean="0">
                <a:solidFill>
                  <a:srgbClr val="FFFF00"/>
                </a:solidFill>
              </a:rPr>
              <a:t>disemina</a:t>
            </a:r>
            <a:r>
              <a:rPr lang="ro-RO" sz="2000" dirty="0" smtClean="0">
                <a:solidFill>
                  <a:srgbClr val="FFFF00"/>
                </a:solidFill>
              </a:rPr>
              <a:t>rea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în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cadrul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ro-RO" sz="2000" dirty="0" smtClean="0">
                <a:solidFill>
                  <a:srgbClr val="FFFF00"/>
                </a:solidFill>
              </a:rPr>
              <a:t>Conferinței Naționale a proiectului</a:t>
            </a:r>
            <a:r>
              <a:rPr lang="en-US" sz="2000" dirty="0" smtClean="0">
                <a:solidFill>
                  <a:srgbClr val="FFFF00"/>
                </a:solidFill>
              </a:rPr>
              <a:t>. </a:t>
            </a:r>
            <a:endParaRPr lang="en-US" sz="20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1337</TotalTime>
  <Words>769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    ERASMUS PLUS KA101-062657</vt:lpstr>
      <vt:lpstr>Nr. cadre didactice participante: 20 data: martie 2022 La ordinea de zi au fost propuse și mai apoi dezbătute următoarele puncte:  -prezentarea obiectivelor proiectului, prezentarea structurii cursului de formare și a activităților desfășurate,  vizionarea filmului Animoto de prezentare a participării la activitățile proiectului. Materialul este rezultat în urma cursului de formare „Progresive Approaches: Montessori, Waldorf, Reggio Emilia”, care a avut loc în perioada 2-9 IULIE 2021 în cadrul proiectului Erasmus Plus KA101-062657. Conținutul prezentului material reprezintă responsabilitatea exclusivă a autorilor, iar Agenția Națională și Comisia Europeană nu sunt responsabile pentru modul în care va fi folosit conținutul informației.    </vt:lpstr>
      <vt:lpstr>                                   </vt:lpstr>
      <vt:lpstr>Informare la nivel gimnazial și liceal catedra de Limba și literatura română  organizator: prof. Corcodel-Pavlovici Veselina data: 07 martie 2022  </vt:lpstr>
      <vt:lpstr>    Informare la nivel liceal catedra de discipline socio umane: pedagogie, religie, educație fizică organizator: prof. Țăndăreanu Tania- Ștefania data: 20 octombrie 2021 </vt:lpstr>
      <vt:lpstr>Informare la nivelul Consiliului de Administrație al C.N.P. „Ștefan Velovan” organizator: prof. Voinicu Maria data: 22 septembrie 2021 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RePack by Diakov</dc:creator>
  <cp:lastModifiedBy>Admin</cp:lastModifiedBy>
  <cp:revision>86</cp:revision>
  <dcterms:created xsi:type="dcterms:W3CDTF">2022-05-05T16:20:35Z</dcterms:created>
  <dcterms:modified xsi:type="dcterms:W3CDTF">2022-07-05T06:31:56Z</dcterms:modified>
</cp:coreProperties>
</file>