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8"/>
  </p:notesMasterIdLst>
  <p:sldIdLst>
    <p:sldId id="258" r:id="rId2"/>
    <p:sldId id="273" r:id="rId3"/>
    <p:sldId id="259" r:id="rId4"/>
    <p:sldId id="260" r:id="rId5"/>
    <p:sldId id="274" r:id="rId6"/>
    <p:sldId id="266"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4660F1A-C872-4864-956D-0ADD9C56E50B}">
          <p14:sldIdLst>
            <p14:sldId id="258"/>
            <p14:sldId id="273"/>
            <p14:sldId id="259"/>
            <p14:sldId id="260"/>
            <p14:sldId id="274"/>
          </p14:sldIdLst>
        </p14:section>
        <p14:section name="Untitled Section" id="{7B1DE65C-9126-4F94-876C-5BD93804666D}">
          <p14:sldIdLst>
            <p14:sldId id="266"/>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89435" autoAdjust="0"/>
  </p:normalViewPr>
  <p:slideViewPr>
    <p:cSldViewPr snapToGrid="0">
      <p:cViewPr>
        <p:scale>
          <a:sx n="75" d="100"/>
          <a:sy n="75" d="100"/>
        </p:scale>
        <p:origin x="-240" y="2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446957-AAE0-4ECA-AB35-3DE52595B413}" type="datetimeFigureOut">
              <a:rPr lang="en-US" smtClean="0"/>
              <a:t>6/30/2022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83E12-04CE-4F49-9B20-194499714636}" type="slidenum">
              <a:rPr lang="en-US" smtClean="0"/>
              <a:t>‹#›</a:t>
            </a:fld>
            <a:endParaRPr lang="en-US"/>
          </a:p>
        </p:txBody>
      </p:sp>
    </p:spTree>
    <p:extLst>
      <p:ext uri="{BB962C8B-B14F-4D97-AF65-F5344CB8AC3E}">
        <p14:creationId xmlns:p14="http://schemas.microsoft.com/office/powerpoint/2010/main" val="2550697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8A87A34-81AB-432B-8DAE-1953F412C126}" type="datetimeFigureOut">
              <a:rPr lang="en-US" smtClean="0"/>
              <a:t>6/30/2022</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6D22F896-40B5-4ADD-8801-0D06FADFA095}" type="slidenum">
              <a:rPr lang="en-US" smtClean="0"/>
              <a:t>‹#›</a:t>
            </a:fld>
            <a:endParaRPr lang="en-US" dirty="0"/>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t>6/30/2022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t>6/30/2022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t>6/30/2022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6/30/2022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66400" y="6416676"/>
            <a:ext cx="1016000" cy="365125"/>
          </a:xfrm>
        </p:spPr>
        <p:txBody>
          <a:bodyPr/>
          <a:lstStyle/>
          <a:p>
            <a:fld id="{6D22F896-40B5-4ADD-8801-0D06FADFA095}"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8A87A34-81AB-432B-8DAE-1953F412C126}" type="datetimeFigureOut">
              <a:rPr lang="en-US" smtClean="0"/>
              <a:t>6/30/2022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8A87A34-81AB-432B-8DAE-1953F412C126}" type="datetimeFigureOut">
              <a:rPr lang="en-US" smtClean="0"/>
              <a:t>6/30/2022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8A87A34-81AB-432B-8DAE-1953F412C126}" type="datetimeFigureOut">
              <a:rPr lang="en-US" smtClean="0"/>
              <a:t>6/30/2022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6/30/2022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8A87A34-81AB-432B-8DAE-1953F412C126}" type="datetimeFigureOut">
              <a:rPr lang="en-US" smtClean="0"/>
              <a:t>6/30/2022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8A87A34-81AB-432B-8DAE-1953F412C126}" type="datetimeFigureOut">
              <a:rPr lang="en-US" smtClean="0"/>
              <a:pPr/>
              <a:t>6/30/2022</a:t>
            </a:fld>
            <a:endParaRPr lang="en-US" dirty="0"/>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D22F896-40B5-4ADD-8801-0D06FADFA09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617" y="331913"/>
            <a:ext cx="9905998" cy="147857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sz="1800" i="1" dirty="0" smtClean="0"/>
              <a:t>ERASMUS PLUS KA101-062657</a:t>
            </a:r>
            <a:endParaRPr lang="en-US" sz="1800" i="1" dirty="0"/>
          </a:p>
        </p:txBody>
      </p:sp>
      <p:sp>
        <p:nvSpPr>
          <p:cNvPr id="3" name="Content Placeholder 2"/>
          <p:cNvSpPr>
            <a:spLocks noGrp="1"/>
          </p:cNvSpPr>
          <p:nvPr>
            <p:ph idx="1"/>
          </p:nvPr>
        </p:nvSpPr>
        <p:spPr>
          <a:xfrm>
            <a:off x="1350889" y="2588852"/>
            <a:ext cx="9905999" cy="3541714"/>
          </a:xfrm>
        </p:spPr>
        <p:txBody>
          <a:bodyPr>
            <a:normAutofit fontScale="92500" lnSpcReduction="20000"/>
          </a:bodyPr>
          <a:lstStyle/>
          <a:p>
            <a:pPr marL="0" indent="0">
              <a:buNone/>
            </a:pPr>
            <a:r>
              <a:rPr lang="en-US" dirty="0" smtClean="0">
                <a:solidFill>
                  <a:schemeClr val="bg1"/>
                </a:solidFill>
              </a:rPr>
              <a:t>Progressive </a:t>
            </a:r>
            <a:r>
              <a:rPr lang="en-US" dirty="0" err="1" smtClean="0">
                <a:solidFill>
                  <a:schemeClr val="bg1"/>
                </a:solidFill>
              </a:rPr>
              <a:t>Approaches:Montessori</a:t>
            </a:r>
            <a:r>
              <a:rPr lang="en-US" dirty="0" smtClean="0">
                <a:solidFill>
                  <a:schemeClr val="bg1"/>
                </a:solidFill>
              </a:rPr>
              <a:t>, Waldorf, Reggio Emilia-curs de </a:t>
            </a:r>
            <a:r>
              <a:rPr lang="en-US" dirty="0" err="1" smtClean="0">
                <a:solidFill>
                  <a:schemeClr val="bg1"/>
                </a:solidFill>
              </a:rPr>
              <a:t>formare</a:t>
            </a:r>
            <a:r>
              <a:rPr lang="en-US" dirty="0" smtClean="0">
                <a:solidFill>
                  <a:schemeClr val="bg1"/>
                </a:solidFill>
              </a:rPr>
              <a:t>,  2-9 </a:t>
            </a:r>
            <a:r>
              <a:rPr lang="en-US" dirty="0" err="1" smtClean="0">
                <a:solidFill>
                  <a:schemeClr val="bg1"/>
                </a:solidFill>
              </a:rPr>
              <a:t>iulie</a:t>
            </a:r>
            <a:r>
              <a:rPr lang="en-US" dirty="0" smtClean="0">
                <a:solidFill>
                  <a:schemeClr val="bg1"/>
                </a:solidFill>
              </a:rPr>
              <a:t>, 2021</a:t>
            </a:r>
            <a:endParaRPr lang="en-US" dirty="0">
              <a:solidFill>
                <a:schemeClr val="bg1"/>
              </a:solidFill>
            </a:endParaRPr>
          </a:p>
          <a:p>
            <a:pPr marL="0" indent="0">
              <a:buNone/>
            </a:pPr>
            <a:r>
              <a:rPr lang="en-US" sz="1700" dirty="0">
                <a:solidFill>
                  <a:srgbClr val="FFFF00"/>
                </a:solidFill>
              </a:rPr>
              <a:t> </a:t>
            </a:r>
            <a:r>
              <a:rPr lang="en-US" sz="1700" dirty="0" smtClean="0">
                <a:solidFill>
                  <a:srgbClr val="FFFF00"/>
                </a:solidFill>
              </a:rPr>
              <a:t>           </a:t>
            </a:r>
            <a:r>
              <a:rPr lang="it-IT" sz="1700" dirty="0">
                <a:solidFill>
                  <a:srgbClr val="FFFF00"/>
                </a:solidFill>
                <a:effectLst/>
                <a:latin typeface="Times New Roman" panose="02020603050405020304" pitchFamily="18" charset="0"/>
                <a:ea typeface="Calibri" panose="020F0502020204030204" pitchFamily="34" charset="0"/>
              </a:rPr>
              <a:t> </a:t>
            </a:r>
            <a:r>
              <a:rPr lang="en-US" sz="17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În</a:t>
            </a:r>
            <a:r>
              <a:rPr lang="en-US" sz="17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7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perioada</a:t>
            </a:r>
            <a:r>
              <a:rPr lang="en-US" sz="17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2-9 IULIE 2021, a </a:t>
            </a:r>
            <a:r>
              <a:rPr lang="en-US" sz="17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avut</a:t>
            </a:r>
            <a:r>
              <a:rPr lang="en-US" sz="17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7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loc</a:t>
            </a:r>
            <a:r>
              <a:rPr lang="en-US" sz="17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7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cursul</a:t>
            </a:r>
            <a:r>
              <a:rPr lang="en-US" sz="17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7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formare</a:t>
            </a:r>
            <a:r>
              <a:rPr lang="en-US" sz="17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t>
            </a:r>
            <a:r>
              <a:rPr lang="en-US" sz="17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ProgressiveApproaches:Montessori</a:t>
            </a:r>
            <a:r>
              <a:rPr lang="en-US" sz="17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Waldorf, Reggio Emilia”’ in </a:t>
            </a:r>
            <a:r>
              <a:rPr lang="en-US" sz="17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cadrul</a:t>
            </a:r>
            <a:r>
              <a:rPr lang="en-US" sz="17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7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proiectului</a:t>
            </a:r>
            <a:r>
              <a:rPr lang="en-US" sz="17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Erasmus Plus KA101-062657.    </a:t>
            </a:r>
            <a:r>
              <a:rPr lang="en-US" sz="17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În</a:t>
            </a:r>
            <a:r>
              <a:rPr lang="en-US" sz="17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7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acest</a:t>
            </a:r>
            <a:r>
              <a:rPr lang="en-US" sz="17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context, la </a:t>
            </a:r>
            <a:r>
              <a:rPr lang="en-US" sz="17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Colegiul</a:t>
            </a:r>
            <a:r>
              <a:rPr lang="en-US" sz="17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National Pedagogic Stefan </a:t>
            </a:r>
            <a:r>
              <a:rPr lang="en-US" sz="17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Velovan</a:t>
            </a:r>
            <a:r>
              <a:rPr lang="en-US" sz="17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 s-au </a:t>
            </a:r>
            <a:r>
              <a:rPr lang="en-US" sz="17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identificat</a:t>
            </a:r>
            <a:r>
              <a:rPr lang="en-US" sz="17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7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nevoia</a:t>
            </a:r>
            <a:r>
              <a:rPr lang="en-US" sz="17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7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comunicare</a:t>
            </a:r>
            <a:r>
              <a:rPr lang="en-US" sz="17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7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asertivă</a:t>
            </a:r>
            <a:r>
              <a:rPr lang="en-US" sz="17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7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și</a:t>
            </a:r>
            <a:r>
              <a:rPr lang="en-US" sz="17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7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nevoia</a:t>
            </a:r>
            <a:r>
              <a:rPr lang="en-US" sz="17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7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gestionare</a:t>
            </a:r>
            <a:r>
              <a:rPr lang="en-US" sz="17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7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adecvată</a:t>
            </a:r>
            <a:r>
              <a:rPr lang="en-US" sz="17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 </a:t>
            </a:r>
            <a:r>
              <a:rPr lang="en-US" sz="17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emoțiilor</a:t>
            </a:r>
            <a:r>
              <a:rPr lang="en-US" sz="17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7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trăirilor</a:t>
            </a:r>
            <a:r>
              <a:rPr lang="en-US" sz="17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7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și</a:t>
            </a:r>
            <a:r>
              <a:rPr lang="en-US" sz="17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7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sentimentelor</a:t>
            </a:r>
            <a:r>
              <a:rPr lang="en-US" sz="17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7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elevilor</a:t>
            </a:r>
            <a:r>
              <a:rPr lang="en-US" sz="17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ca </a:t>
            </a:r>
            <a:r>
              <a:rPr lang="en-US" sz="17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fiind</a:t>
            </a:r>
            <a:r>
              <a:rPr lang="en-US" sz="17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7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puncte</a:t>
            </a:r>
            <a:r>
              <a:rPr lang="en-US" sz="17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7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intervenție</a:t>
            </a:r>
            <a:r>
              <a:rPr lang="en-US" sz="17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7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ce</a:t>
            </a:r>
            <a:r>
              <a:rPr lang="en-US" sz="17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7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necesită</a:t>
            </a:r>
            <a:r>
              <a:rPr lang="en-US" sz="17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o </a:t>
            </a:r>
            <a:r>
              <a:rPr lang="en-US" sz="17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îmbunătățire</a:t>
            </a:r>
            <a:r>
              <a:rPr lang="en-US" sz="1700" b="1"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en-US" sz="1700" b="1"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Soluția</a:t>
            </a:r>
            <a:r>
              <a:rPr lang="en-US" sz="18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adoptată</a:t>
            </a:r>
            <a:r>
              <a:rPr lang="en-US" sz="18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pe</a:t>
            </a:r>
            <a:r>
              <a:rPr lang="en-US" sz="18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termen</a:t>
            </a:r>
            <a:r>
              <a:rPr lang="en-US" sz="18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lung </a:t>
            </a:r>
            <a:r>
              <a:rPr lang="en-US" sz="18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este</a:t>
            </a:r>
            <a:r>
              <a:rPr lang="en-US" sz="18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participarea</a:t>
            </a:r>
            <a:r>
              <a:rPr lang="en-US" sz="18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elevilor</a:t>
            </a:r>
            <a:r>
              <a:rPr lang="en-US" sz="18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la  </a:t>
            </a:r>
            <a:r>
              <a:rPr lang="en-US" sz="18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proiecte</a:t>
            </a:r>
            <a:r>
              <a:rPr lang="en-US" sz="18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educaționale</a:t>
            </a:r>
            <a:r>
              <a:rPr lang="en-US" sz="18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ro-RO" sz="1800" b="1"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curriculare ofertate de profesori, aprobate de părinți, incluse în oferta curriculară a unității școlare și avizate de ISJ Dolj.</a:t>
            </a:r>
            <a:r>
              <a:rPr lang="ro-RO" sz="18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Î</a:t>
            </a:r>
            <a:r>
              <a:rPr lang="en-US" sz="1800" b="1"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n </a:t>
            </a:r>
            <a:r>
              <a:rPr lang="en-US" sz="1800" b="1" dirty="0" err="1"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acest</a:t>
            </a:r>
            <a:r>
              <a:rPr lang="en-US" sz="1800" b="1"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sens</a:t>
            </a:r>
            <a:r>
              <a:rPr lang="en-US" sz="1800" b="1"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au </a:t>
            </a:r>
            <a:r>
              <a:rPr lang="en-US" sz="1800" b="1" dirty="0" err="1"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fost</a:t>
            </a:r>
            <a:r>
              <a:rPr lang="en-US" sz="1800" b="1"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ro-RO" sz="1800" b="1"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proiectate</a:t>
            </a:r>
            <a:r>
              <a:rPr lang="en-US" sz="1800" b="1"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ro-RO" sz="18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4</a:t>
            </a:r>
            <a:r>
              <a:rPr lang="en-US" sz="1800" b="1"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ro-RO" sz="1800" b="1"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CDS-uri pentru trei dintre niveluri de școlaritate diferite: învățământ preprimar, învățământ primar și învățământ liceal </a:t>
            </a:r>
            <a:r>
              <a:rPr lang="ro-RO" sz="1800" b="1" i="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endParaRPr lang="en-US" sz="1700" b="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700" dirty="0" smtClean="0"/>
              <a:t>                 </a:t>
            </a:r>
            <a:r>
              <a:rPr lang="en-US" sz="1800" dirty="0" err="1"/>
              <a:t>Conţinutul</a:t>
            </a:r>
            <a:r>
              <a:rPr lang="en-US" sz="1800" dirty="0"/>
              <a:t> </a:t>
            </a:r>
            <a:r>
              <a:rPr lang="en-US" sz="1800" dirty="0" err="1"/>
              <a:t>prezentului</a:t>
            </a:r>
            <a:r>
              <a:rPr lang="en-US" sz="1800" dirty="0"/>
              <a:t> material </a:t>
            </a:r>
            <a:r>
              <a:rPr lang="en-US" sz="1800" dirty="0" err="1"/>
              <a:t>reprezintă</a:t>
            </a:r>
            <a:r>
              <a:rPr lang="en-US" sz="1800" dirty="0"/>
              <a:t> </a:t>
            </a:r>
            <a:r>
              <a:rPr lang="en-US" sz="1800" dirty="0" err="1"/>
              <a:t>responsabilitatea</a:t>
            </a:r>
            <a:r>
              <a:rPr lang="en-US" sz="1800" dirty="0"/>
              <a:t> </a:t>
            </a:r>
            <a:r>
              <a:rPr lang="en-US" sz="1800" dirty="0" err="1"/>
              <a:t>exclusivă</a:t>
            </a:r>
            <a:r>
              <a:rPr lang="en-US" sz="1800" dirty="0"/>
              <a:t> a </a:t>
            </a:r>
            <a:r>
              <a:rPr lang="en-US" sz="1800" dirty="0" err="1"/>
              <a:t>autorilor</a:t>
            </a:r>
            <a:r>
              <a:rPr lang="en-US" sz="1800" dirty="0"/>
              <a:t>, </a:t>
            </a:r>
            <a:r>
              <a:rPr lang="en-US" sz="1800" dirty="0" err="1"/>
              <a:t>iar</a:t>
            </a:r>
            <a:r>
              <a:rPr lang="en-US" sz="1800" dirty="0"/>
              <a:t> </a:t>
            </a:r>
            <a:r>
              <a:rPr lang="en-US" sz="1800" dirty="0" err="1"/>
              <a:t>Agenţia</a:t>
            </a:r>
            <a:r>
              <a:rPr lang="en-US" sz="1800" dirty="0"/>
              <a:t> </a:t>
            </a:r>
            <a:r>
              <a:rPr lang="en-US" sz="1800" dirty="0" err="1"/>
              <a:t>Naţională</a:t>
            </a:r>
            <a:r>
              <a:rPr lang="en-US" sz="1800" dirty="0"/>
              <a:t> </a:t>
            </a:r>
            <a:r>
              <a:rPr lang="en-US" sz="1800" dirty="0" err="1"/>
              <a:t>şi</a:t>
            </a:r>
            <a:r>
              <a:rPr lang="en-US" sz="1800" dirty="0"/>
              <a:t> </a:t>
            </a:r>
            <a:r>
              <a:rPr lang="en-US" sz="1800" dirty="0" err="1"/>
              <a:t>Comisia</a:t>
            </a:r>
            <a:r>
              <a:rPr lang="en-US" sz="1800" dirty="0"/>
              <a:t> </a:t>
            </a:r>
            <a:r>
              <a:rPr lang="en-US" sz="1800" dirty="0" err="1"/>
              <a:t>Europeană</a:t>
            </a:r>
            <a:r>
              <a:rPr lang="en-US" sz="1800" dirty="0"/>
              <a:t> nu </a:t>
            </a:r>
            <a:r>
              <a:rPr lang="en-US" sz="1800" dirty="0" err="1"/>
              <a:t>sunt</a:t>
            </a:r>
            <a:r>
              <a:rPr lang="en-US" sz="1800" dirty="0"/>
              <a:t> </a:t>
            </a:r>
            <a:r>
              <a:rPr lang="en-US" sz="1800" dirty="0" err="1"/>
              <a:t>responsabile</a:t>
            </a:r>
            <a:r>
              <a:rPr lang="en-US" sz="1800" dirty="0"/>
              <a:t> </a:t>
            </a:r>
            <a:r>
              <a:rPr lang="en-US" sz="1800" dirty="0" err="1"/>
              <a:t>pentru</a:t>
            </a:r>
            <a:r>
              <a:rPr lang="en-US" sz="1800" dirty="0"/>
              <a:t> </a:t>
            </a:r>
            <a:r>
              <a:rPr lang="en-US" sz="1800" dirty="0" err="1"/>
              <a:t>modul</a:t>
            </a:r>
            <a:r>
              <a:rPr lang="en-US" sz="1800" dirty="0"/>
              <a:t> </a:t>
            </a:r>
            <a:r>
              <a:rPr lang="en-US" sz="1800" dirty="0" err="1"/>
              <a:t>în</a:t>
            </a:r>
            <a:r>
              <a:rPr lang="en-US" sz="1800" dirty="0"/>
              <a:t> care </a:t>
            </a:r>
            <a:r>
              <a:rPr lang="en-US" sz="1800" dirty="0" err="1"/>
              <a:t>va</a:t>
            </a:r>
            <a:r>
              <a:rPr lang="en-US" sz="1800" dirty="0"/>
              <a:t> fi </a:t>
            </a:r>
            <a:r>
              <a:rPr lang="en-US" sz="1800" dirty="0" err="1"/>
              <a:t>folosit</a:t>
            </a:r>
            <a:r>
              <a:rPr lang="en-US" sz="1800" dirty="0"/>
              <a:t> </a:t>
            </a:r>
            <a:r>
              <a:rPr lang="en-US" sz="1800" dirty="0" err="1"/>
              <a:t>conţinutul</a:t>
            </a:r>
            <a:r>
              <a:rPr lang="en-US" sz="1800" dirty="0"/>
              <a:t> </a:t>
            </a:r>
            <a:r>
              <a:rPr lang="en-US" sz="1800" dirty="0" err="1"/>
              <a:t>informaţiei</a:t>
            </a:r>
            <a:r>
              <a:rPr lang="ro-RO" sz="1800" dirty="0"/>
              <a:t>.</a:t>
            </a:r>
            <a:endParaRPr lang="en-US" sz="1800"/>
          </a:p>
          <a:p>
            <a:pPr marL="0" indent="0">
              <a:buNone/>
            </a:pPr>
            <a:endParaRPr lang="en-US" sz="1700" dirty="0" smtClean="0">
              <a:solidFill>
                <a:schemeClr val="bg2"/>
              </a:solidFill>
            </a:endParaRPr>
          </a:p>
        </p:txBody>
      </p:sp>
      <p:pic>
        <p:nvPicPr>
          <p:cNvPr id="4" name="Picture 3"/>
          <p:cNvPicPr>
            <a:picLocks noChangeAspect="1"/>
          </p:cNvPicPr>
          <p:nvPr/>
        </p:nvPicPr>
        <p:blipFill>
          <a:blip r:embed="rId2"/>
          <a:stretch>
            <a:fillRect/>
          </a:stretch>
        </p:blipFill>
        <p:spPr>
          <a:xfrm>
            <a:off x="1236617" y="331913"/>
            <a:ext cx="4397829" cy="1329043"/>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8586470" y="517843"/>
            <a:ext cx="2588260" cy="1555115"/>
          </a:xfrm>
          <a:prstGeom prst="rect">
            <a:avLst/>
          </a:prstGeom>
        </p:spPr>
      </p:pic>
    </p:spTree>
    <p:extLst>
      <p:ext uri="{BB962C8B-B14F-4D97-AF65-F5344CB8AC3E}">
        <p14:creationId xmlns:p14="http://schemas.microsoft.com/office/powerpoint/2010/main" val="1816897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ro-RO" sz="2800" dirty="0" smtClean="0">
                <a:solidFill>
                  <a:schemeClr val="accent3">
                    <a:lumMod val="50000"/>
                  </a:schemeClr>
                </a:solidFill>
              </a:rPr>
              <a:t>Nivel Preprimar</a:t>
            </a:r>
            <a:r>
              <a:rPr lang="ro-RO" sz="2800" dirty="0" smtClean="0"/>
              <a:t/>
            </a:r>
            <a:br>
              <a:rPr lang="ro-RO" sz="2800" dirty="0" smtClean="0"/>
            </a:br>
            <a:r>
              <a:rPr lang="ro-RO" sz="2800" dirty="0" smtClean="0"/>
              <a:t>„SĂNĂTOȘI, FRUMOȘI, ISTEȚI”</a:t>
            </a:r>
            <a:br>
              <a:rPr lang="ro-RO" sz="2800" dirty="0" smtClean="0"/>
            </a:br>
            <a:r>
              <a:rPr lang="ro-RO" sz="2800" dirty="0" smtClean="0"/>
              <a:t>PROPUNĂTOR: prof. Păstae </a:t>
            </a:r>
            <a:r>
              <a:rPr lang="ro-RO" sz="2800" dirty="0"/>
              <a:t>A</a:t>
            </a:r>
            <a:r>
              <a:rPr lang="ro-RO" sz="2800" dirty="0" smtClean="0"/>
              <a:t>ndreea </a:t>
            </a:r>
            <a:r>
              <a:rPr lang="ro-RO" sz="2800" dirty="0"/>
              <a:t>M</a:t>
            </a:r>
            <a:r>
              <a:rPr lang="ro-RO" sz="2800" dirty="0" smtClean="0"/>
              <a:t>onica</a:t>
            </a:r>
            <a:br>
              <a:rPr lang="ro-RO" sz="2800" dirty="0" smtClean="0"/>
            </a:br>
            <a:endParaRPr lang="en-US" sz="2800" dirty="0"/>
          </a:p>
        </p:txBody>
      </p:sp>
      <p:sp>
        <p:nvSpPr>
          <p:cNvPr id="3" name="Content Placeholder 2"/>
          <p:cNvSpPr>
            <a:spLocks noGrp="1"/>
          </p:cNvSpPr>
          <p:nvPr>
            <p:ph idx="1"/>
          </p:nvPr>
        </p:nvSpPr>
        <p:spPr/>
        <p:txBody>
          <a:bodyPr>
            <a:normAutofit fontScale="85000" lnSpcReduction="20000"/>
          </a:bodyPr>
          <a:lstStyle/>
          <a:p>
            <a:r>
              <a:rPr lang="ro-RO" dirty="0" smtClean="0"/>
              <a:t>Nivel de vârstă:Grupa mică (3-5 ani)</a:t>
            </a:r>
          </a:p>
          <a:p>
            <a:r>
              <a:rPr lang="ro-RO" dirty="0" smtClean="0"/>
              <a:t>17 preșcolari</a:t>
            </a:r>
          </a:p>
          <a:p>
            <a:r>
              <a:rPr lang="ro-RO" dirty="0" smtClean="0"/>
              <a:t>Durata : anul școlar 2021-2022- sem al II lea</a:t>
            </a:r>
          </a:p>
          <a:p>
            <a:r>
              <a:rPr lang="ro-RO" dirty="0" smtClean="0"/>
              <a:t>Modul de abordare a acestor activități pleacă de la ideea că este bine pentru copii să înțeleagă că sănătatea nu înseamnă numai absența bolii ci și un regim de viață echilibrat. Astfel format și educat, copilul poate deveni un factor educativ atât pentru el cât și pentru grupul din care face parte : familie, colegi, prieteni.</a:t>
            </a:r>
          </a:p>
          <a:p>
            <a:r>
              <a:rPr lang="ro-RO" dirty="0" smtClean="0"/>
              <a:t>Materialul este rezultat în urma cursului de formare „Progresive Approaches: Montessori, Waldorf, Reggio Emilia”, care a avut loc în perioada </a:t>
            </a:r>
            <a:r>
              <a:rPr lang="en-US" dirty="0"/>
              <a:t>2-9 IULIE </a:t>
            </a:r>
            <a:r>
              <a:rPr lang="en-US" dirty="0"/>
              <a:t>2021</a:t>
            </a:r>
            <a:r>
              <a:rPr lang="ro-RO" dirty="0"/>
              <a:t> </a:t>
            </a:r>
            <a:r>
              <a:rPr lang="ro-RO" dirty="0" smtClean="0"/>
              <a:t>î</a:t>
            </a:r>
            <a:r>
              <a:rPr lang="en-US" dirty="0" smtClean="0"/>
              <a:t>n </a:t>
            </a:r>
            <a:r>
              <a:rPr lang="en-US" dirty="0" err="1"/>
              <a:t>cadrul</a:t>
            </a:r>
            <a:r>
              <a:rPr lang="en-US" dirty="0"/>
              <a:t> </a:t>
            </a:r>
            <a:r>
              <a:rPr lang="en-US" dirty="0" err="1"/>
              <a:t>proiectului</a:t>
            </a:r>
            <a:r>
              <a:rPr lang="en-US" dirty="0"/>
              <a:t> Erasmus Plus </a:t>
            </a:r>
            <a:r>
              <a:rPr lang="en-US" dirty="0"/>
              <a:t>KA101-062657</a:t>
            </a:r>
            <a:r>
              <a:rPr lang="ro-RO" dirty="0"/>
              <a:t>. Conținutul prezentului material reprezintă responsabilitatea exclusivă a autorilor, iar Agenția Națională și Comisia Europeană nu sunt responsabile pentru modul în care va fi folosit conținutul informației.</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0185398" y="303739"/>
            <a:ext cx="1642745" cy="2320925"/>
          </a:xfrm>
          <a:prstGeom prst="rect">
            <a:avLst/>
          </a:prstGeom>
          <a:noFill/>
          <a:ln>
            <a:noFill/>
          </a:ln>
        </p:spPr>
      </p:pic>
    </p:spTree>
    <p:extLst>
      <p:ext uri="{BB962C8B-B14F-4D97-AF65-F5344CB8AC3E}">
        <p14:creationId xmlns:p14="http://schemas.microsoft.com/office/powerpoint/2010/main" val="1211735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1146" y="2097088"/>
            <a:ext cx="8858053" cy="3911426"/>
          </a:xfrm>
        </p:spPr>
        <p:txBody>
          <a:bodyPr>
            <a:normAutofit fontScale="90000"/>
          </a:bodyPr>
          <a:lstStyle/>
          <a:p>
            <a:r>
              <a:rPr lang="ro-RO" sz="1800" i="1" dirty="0" smtClean="0">
                <a:effectLst/>
              </a:rPr>
              <a:t>activitatea </a:t>
            </a:r>
            <a:r>
              <a:rPr lang="ro-RO" sz="1800" i="1" dirty="0">
                <a:effectLst/>
              </a:rPr>
              <a:t>opţională </a:t>
            </a:r>
            <a:r>
              <a:rPr lang="ro-RO" sz="1800" i="1" dirty="0">
                <a:effectLst/>
              </a:rPr>
              <a:t> </a:t>
            </a:r>
            <a:r>
              <a:rPr lang="ro-RO" sz="1800" i="1" dirty="0" smtClean="0">
                <a:effectLst/>
              </a:rPr>
              <a:t>va pune </a:t>
            </a:r>
            <a:r>
              <a:rPr lang="ro-RO" sz="1800" i="1" dirty="0">
                <a:effectLst/>
              </a:rPr>
              <a:t>accentul pe caracterul formativ şi practic-aplicativ al activităţii elevilor, precum şi pe antrenarea lor în acţiuni de observare, de cercetare, de percepere şi redare a frumosului din mediul înconjurător, dezvoltând abilităţi, aptitudini şi capacităţi psiho-motrice şi creative, specifice unei educaţii pentru o dezvoltare durabilă. </a:t>
            </a:r>
            <a:r>
              <a:rPr lang="en-US" sz="1800" dirty="0">
                <a:effectLst/>
              </a:rPr>
              <a:t/>
            </a:r>
            <a:br>
              <a:rPr lang="en-US" sz="1800" dirty="0">
                <a:effectLst/>
              </a:rPr>
            </a:br>
            <a:r>
              <a:rPr lang="ro-RO" sz="1800" i="1" dirty="0">
                <a:effectLst/>
              </a:rPr>
              <a:t>           Acest opțional este un material rezultat în urma mobilității din  cadrul Proiectului </a:t>
            </a:r>
            <a:r>
              <a:rPr lang="ro-RO" sz="1800" i="1" dirty="0" smtClean="0">
                <a:effectLst/>
              </a:rPr>
              <a:t>Erasmus plus </a:t>
            </a:r>
            <a:r>
              <a:rPr lang="ro-RO" sz="1800" b="1" i="1" dirty="0" smtClean="0">
                <a:effectLst/>
              </a:rPr>
              <a:t>”Să </a:t>
            </a:r>
            <a:r>
              <a:rPr lang="ro-RO" sz="1800" b="1" i="1" dirty="0">
                <a:effectLst/>
              </a:rPr>
              <a:t>înveți este distractiv” </a:t>
            </a:r>
            <a:r>
              <a:rPr lang="ro-RO" sz="1800" i="1" dirty="0" smtClean="0">
                <a:effectLst/>
              </a:rPr>
              <a:t>.</a:t>
            </a:r>
            <a:br>
              <a:rPr lang="ro-RO" sz="1800" i="1" dirty="0" smtClean="0">
                <a:effectLst/>
              </a:rPr>
            </a:br>
            <a:r>
              <a:rPr lang="ro-RO" sz="1600" dirty="0"/>
              <a:t>Materialul este rezultat în urma cursului de formare „Progresive Approaches: Montessori, Waldorf, Reggio Emilia”, care a avut loc în perioada </a:t>
            </a:r>
            <a:r>
              <a:rPr lang="en-US" sz="1600" dirty="0"/>
              <a:t>2-9 IULIE 2021</a:t>
            </a:r>
            <a:r>
              <a:rPr lang="ro-RO" sz="1600" dirty="0"/>
              <a:t> î</a:t>
            </a:r>
            <a:r>
              <a:rPr lang="en-US" sz="1600" dirty="0"/>
              <a:t>n </a:t>
            </a:r>
            <a:r>
              <a:rPr lang="en-US" sz="1600" dirty="0" err="1"/>
              <a:t>cadrul</a:t>
            </a:r>
            <a:r>
              <a:rPr lang="en-US" sz="1600" dirty="0"/>
              <a:t> </a:t>
            </a:r>
            <a:r>
              <a:rPr lang="en-US" sz="1600" dirty="0" err="1"/>
              <a:t>proiectului</a:t>
            </a:r>
            <a:r>
              <a:rPr lang="en-US" sz="1600" dirty="0"/>
              <a:t> Erasmus Plus KA101-062657</a:t>
            </a:r>
            <a:r>
              <a:rPr lang="ro-RO" sz="1600" dirty="0"/>
              <a:t>. Conținutul prezentului material reprezintă responsabilitatea exclusivă a autorilor, iar Agenția Națională și Comisia Europeană nu sunt responsabile pentru modul în care va fi folosit conținutul informației.</a:t>
            </a:r>
            <a:r>
              <a:rPr lang="en-US" sz="1600" dirty="0"/>
              <a:t/>
            </a:r>
            <a:br>
              <a:rPr lang="en-US" sz="1600" dirty="0"/>
            </a:br>
            <a:r>
              <a:rPr lang="en-US" sz="1800" dirty="0">
                <a:effectLst/>
              </a:rPr>
              <a:t/>
            </a:r>
            <a:br>
              <a:rPr lang="en-US" sz="1800" dirty="0">
                <a:effectLst/>
              </a:rPr>
            </a:br>
            <a:r>
              <a:rPr lang="it-IT" sz="1800" b="1" dirty="0">
                <a:solidFill>
                  <a:srgbClr val="002060"/>
                </a:solidFill>
              </a:rPr>
              <a:t/>
            </a:r>
            <a:br>
              <a:rPr lang="it-IT" sz="1800" b="1" dirty="0">
                <a:solidFill>
                  <a:srgbClr val="002060"/>
                </a:solidFill>
              </a:rPr>
            </a:br>
            <a:endParaRPr lang="en-US" sz="2000" b="1"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8563" y="213564"/>
            <a:ext cx="2228777" cy="153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1141413" y="618518"/>
            <a:ext cx="9905998" cy="1489682"/>
          </a:xfrm>
          <a:prstGeom prst="rect">
            <a:avLst/>
          </a:prstGeom>
        </p:spPr>
        <p:txBody>
          <a:bodyPr vert="horz" lIns="91440" tIns="45720" rIns="91440" bIns="45720" rtlCol="0" anchor="b">
            <a:normAutofit fontScale="32500" lnSpcReduction="20000"/>
          </a:bodyPr>
          <a:lstStyle>
            <a:lvl1pPr algn="l" defTabSz="914400" rtl="0" eaLnBrk="1" latinLnBrk="0" hangingPunct="1">
              <a:lnSpc>
                <a:spcPct val="90000"/>
              </a:lnSpc>
              <a:spcBef>
                <a:spcPct val="0"/>
              </a:spcBef>
              <a:buNone/>
              <a:defRPr sz="48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r>
              <a:rPr lang="ro-RO" sz="7400" dirty="0" smtClean="0">
                <a:solidFill>
                  <a:schemeClr val="accent3">
                    <a:lumMod val="50000"/>
                  </a:schemeClr>
                </a:solidFill>
              </a:rPr>
              <a:t>Nivel primar</a:t>
            </a:r>
            <a:r>
              <a:rPr lang="ro-RO" dirty="0" smtClean="0"/>
              <a:t/>
            </a:r>
            <a:br>
              <a:rPr lang="ro-RO" dirty="0" smtClean="0"/>
            </a:br>
            <a:r>
              <a:rPr lang="ro-RO" b="1" dirty="0">
                <a:effectLst/>
              </a:rPr>
              <a:t>OPŢIONAL INTEGRAT</a:t>
            </a:r>
            <a:r>
              <a:rPr lang="en-US" dirty="0">
                <a:effectLst/>
              </a:rPr>
              <a:t/>
            </a:r>
            <a:br>
              <a:rPr lang="en-US" dirty="0">
                <a:effectLst/>
              </a:rPr>
            </a:br>
            <a:r>
              <a:rPr lang="ro-RO" dirty="0" smtClean="0">
                <a:effectLst/>
              </a:rPr>
              <a:t> </a:t>
            </a:r>
            <a:r>
              <a:rPr lang="ro-RO" dirty="0">
                <a:effectLst/>
              </a:rPr>
              <a:t>AN ŞCOLAR 2021- 2022</a:t>
            </a:r>
            <a:r>
              <a:rPr lang="en-US" dirty="0">
                <a:effectLst/>
              </a:rPr>
              <a:t/>
            </a:r>
            <a:br>
              <a:rPr lang="en-US" dirty="0">
                <a:effectLst/>
              </a:rPr>
            </a:br>
            <a:r>
              <a:rPr lang="ro-RO" b="1" dirty="0">
                <a:effectLst/>
              </a:rPr>
              <a:t>MAGIA POVEȘTILOR ÎN NATURĂ </a:t>
            </a:r>
            <a:r>
              <a:rPr lang="en-US" dirty="0">
                <a:effectLst/>
              </a:rPr>
              <a:t/>
            </a:r>
            <a:br>
              <a:rPr lang="en-US" dirty="0">
                <a:effectLst/>
              </a:rPr>
            </a:br>
            <a:r>
              <a:rPr lang="en-US" dirty="0" err="1">
                <a:effectLst/>
              </a:rPr>
              <a:t>Propun</a:t>
            </a:r>
            <a:r>
              <a:rPr lang="ro-RO" dirty="0">
                <a:effectLst/>
              </a:rPr>
              <a:t>ă</a:t>
            </a:r>
            <a:r>
              <a:rPr lang="en-US" dirty="0">
                <a:effectLst/>
              </a:rPr>
              <a:t>tor </a:t>
            </a:r>
            <a:r>
              <a:rPr lang="ro-RO" dirty="0">
                <a:effectLst/>
              </a:rPr>
              <a:t>: </a:t>
            </a:r>
            <a:r>
              <a:rPr lang="ro-RO" dirty="0" smtClean="0">
                <a:effectLst/>
              </a:rPr>
              <a:t>prof. Aranghel </a:t>
            </a:r>
            <a:r>
              <a:rPr lang="ro-RO" dirty="0">
                <a:effectLst/>
              </a:rPr>
              <a:t>Maria-Adelina</a:t>
            </a:r>
            <a:r>
              <a:rPr lang="en-US" dirty="0">
                <a:solidFill>
                  <a:srgbClr val="002060"/>
                </a:solidFill>
              </a:rPr>
              <a:t/>
            </a:r>
            <a:br>
              <a:rPr lang="en-US" dirty="0">
                <a:solidFill>
                  <a:srgbClr val="002060"/>
                </a:solidFill>
              </a:rPr>
            </a:br>
            <a:r>
              <a:rPr lang="ro-RO" dirty="0">
                <a:solidFill>
                  <a:srgbClr val="002060"/>
                </a:solidFill>
              </a:rPr>
              <a:t/>
            </a:r>
            <a:br>
              <a:rPr lang="ro-RO" dirty="0">
                <a:solidFill>
                  <a:srgbClr val="002060"/>
                </a:solidFill>
              </a:rPr>
            </a:br>
            <a:endParaRPr lang="en-US" dirty="0"/>
          </a:p>
        </p:txBody>
      </p:sp>
      <p:sp>
        <p:nvSpPr>
          <p:cNvPr id="6" name="Rectangle 5"/>
          <p:cNvSpPr/>
          <p:nvPr/>
        </p:nvSpPr>
        <p:spPr>
          <a:xfrm>
            <a:off x="6102349" y="1191994"/>
            <a:ext cx="3396213" cy="646331"/>
          </a:xfrm>
          <a:prstGeom prst="rect">
            <a:avLst/>
          </a:prstGeom>
        </p:spPr>
        <p:txBody>
          <a:bodyPr wrap="square">
            <a:spAutoFit/>
          </a:bodyPr>
          <a:lstStyle/>
          <a:p>
            <a:r>
              <a:rPr lang="ro-RO" dirty="0">
                <a:solidFill>
                  <a:prstClr val="white"/>
                </a:solidFill>
              </a:rPr>
              <a:t>CLASA PREGĂTITOAR</a:t>
            </a:r>
            <a:r>
              <a:rPr lang="en-US" dirty="0" smtClean="0">
                <a:solidFill>
                  <a:prstClr val="white"/>
                </a:solidFill>
              </a:rPr>
              <a:t>E</a:t>
            </a:r>
            <a:r>
              <a:rPr lang="ro-RO" dirty="0" smtClean="0">
                <a:solidFill>
                  <a:prstClr val="white"/>
                </a:solidFill>
              </a:rPr>
              <a:t>  D</a:t>
            </a:r>
            <a:r>
              <a:rPr lang="en-US" dirty="0">
                <a:solidFill>
                  <a:prstClr val="white"/>
                </a:solidFill>
              </a:rPr>
              <a:t/>
            </a:r>
            <a:br>
              <a:rPr lang="en-US" dirty="0">
                <a:solidFill>
                  <a:prstClr val="white"/>
                </a:solidFill>
              </a:rPr>
            </a:br>
            <a:r>
              <a:rPr lang="ro-RO" dirty="0">
                <a:solidFill>
                  <a:srgbClr val="002060"/>
                </a:solidFill>
              </a:rPr>
              <a:t>25 elevi</a:t>
            </a:r>
            <a:endParaRPr lang="en-US" dirty="0"/>
          </a:p>
        </p:txBody>
      </p:sp>
    </p:spTree>
    <p:extLst>
      <p:ext uri="{BB962C8B-B14F-4D97-AF65-F5344CB8AC3E}">
        <p14:creationId xmlns:p14="http://schemas.microsoft.com/office/powerpoint/2010/main" val="906004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4580710"/>
          </a:xfrm>
        </p:spPr>
        <p:txBody>
          <a:bodyPr>
            <a:normAutofit/>
          </a:bodyPr>
          <a:lstStyle/>
          <a:p>
            <a:r>
              <a:rPr lang="it-IT" sz="1800" dirty="0" smtClean="0"/>
              <a:t>                                  </a:t>
            </a:r>
            <a:r>
              <a:rPr lang="it-IT" sz="1800" b="1" dirty="0" smtClean="0"/>
              <a:t/>
            </a:r>
            <a:br>
              <a:rPr lang="it-IT" sz="1800" b="1" dirty="0" smtClean="0"/>
            </a:br>
            <a:endParaRPr lang="en-US" sz="1800" dirty="0">
              <a:solidFill>
                <a:srgbClr val="FFFF00"/>
              </a:solidFill>
            </a:endParaRPr>
          </a:p>
        </p:txBody>
      </p:sp>
      <p:sp>
        <p:nvSpPr>
          <p:cNvPr id="3" name="Rectangle 2"/>
          <p:cNvSpPr/>
          <p:nvPr/>
        </p:nvSpPr>
        <p:spPr>
          <a:xfrm>
            <a:off x="1227667" y="2274837"/>
            <a:ext cx="9635066" cy="3693319"/>
          </a:xfrm>
          <a:prstGeom prst="rect">
            <a:avLst/>
          </a:prstGeom>
        </p:spPr>
        <p:txBody>
          <a:bodyPr wrap="square">
            <a:spAutoFit/>
          </a:bodyPr>
          <a:lstStyle/>
          <a:p>
            <a:r>
              <a:rPr lang="ro-RO" dirty="0" err="1"/>
              <a:t>Î</a:t>
            </a:r>
            <a:r>
              <a:rPr lang="en-US" dirty="0" smtClean="0"/>
              <a:t>n </a:t>
            </a:r>
            <a:r>
              <a:rPr lang="en-US" dirty="0" err="1"/>
              <a:t>cadrul</a:t>
            </a:r>
            <a:r>
              <a:rPr lang="en-US" dirty="0"/>
              <a:t> </a:t>
            </a:r>
            <a:r>
              <a:rPr lang="en-US" dirty="0" err="1"/>
              <a:t>activităților</a:t>
            </a:r>
            <a:r>
              <a:rPr lang="en-US" dirty="0"/>
              <a:t> </a:t>
            </a:r>
            <a:r>
              <a:rPr lang="en-US" dirty="0" err="1"/>
              <a:t>și</a:t>
            </a:r>
            <a:r>
              <a:rPr lang="en-US" dirty="0"/>
              <a:t> </a:t>
            </a:r>
            <a:r>
              <a:rPr lang="en-US" dirty="0" err="1"/>
              <a:t>atelierelor</a:t>
            </a:r>
            <a:r>
              <a:rPr lang="en-US" dirty="0"/>
              <a:t> </a:t>
            </a:r>
            <a:r>
              <a:rPr lang="en-US" dirty="0" err="1"/>
              <a:t>propuse</a:t>
            </a:r>
            <a:r>
              <a:rPr lang="en-US" dirty="0"/>
              <a:t> </a:t>
            </a:r>
            <a:r>
              <a:rPr lang="en-US" dirty="0" err="1"/>
              <a:t>prin</a:t>
            </a:r>
            <a:r>
              <a:rPr lang="en-US" dirty="0"/>
              <a:t> </a:t>
            </a:r>
            <a:r>
              <a:rPr lang="en-US" dirty="0" err="1"/>
              <a:t>această</a:t>
            </a:r>
            <a:r>
              <a:rPr lang="en-US" dirty="0"/>
              <a:t> </a:t>
            </a:r>
            <a:r>
              <a:rPr lang="en-US" dirty="0" err="1"/>
              <a:t>disciplină</a:t>
            </a:r>
            <a:r>
              <a:rPr lang="en-US" dirty="0"/>
              <a:t> </a:t>
            </a:r>
            <a:r>
              <a:rPr lang="en-US" dirty="0" err="1"/>
              <a:t>opțională</a:t>
            </a:r>
            <a:r>
              <a:rPr lang="en-US" dirty="0"/>
              <a:t> </a:t>
            </a:r>
            <a:r>
              <a:rPr lang="ro-RO" dirty="0" smtClean="0"/>
              <a:t>se dorește să fie pus</a:t>
            </a:r>
            <a:r>
              <a:rPr lang="en-US" dirty="0" smtClean="0"/>
              <a:t> </a:t>
            </a:r>
            <a:r>
              <a:rPr lang="en-US" dirty="0" err="1"/>
              <a:t>accentul</a:t>
            </a:r>
            <a:r>
              <a:rPr lang="en-US" dirty="0"/>
              <a:t> </a:t>
            </a:r>
            <a:r>
              <a:rPr lang="en-US" dirty="0" err="1"/>
              <a:t>pe</a:t>
            </a:r>
            <a:r>
              <a:rPr lang="en-US" dirty="0"/>
              <a:t> </a:t>
            </a:r>
            <a:r>
              <a:rPr lang="en-US" dirty="0" err="1"/>
              <a:t>caracterul</a:t>
            </a:r>
            <a:r>
              <a:rPr lang="en-US" dirty="0"/>
              <a:t> </a:t>
            </a:r>
            <a:r>
              <a:rPr lang="en-US" dirty="0" err="1"/>
              <a:t>formativ</a:t>
            </a:r>
            <a:r>
              <a:rPr lang="en-US" dirty="0"/>
              <a:t> </a:t>
            </a:r>
            <a:r>
              <a:rPr lang="en-US" dirty="0" err="1"/>
              <a:t>şi</a:t>
            </a:r>
            <a:r>
              <a:rPr lang="en-US" dirty="0"/>
              <a:t> </a:t>
            </a:r>
            <a:r>
              <a:rPr lang="en-US" dirty="0" err="1"/>
              <a:t>practic-aplicativ</a:t>
            </a:r>
            <a:r>
              <a:rPr lang="en-US" dirty="0"/>
              <a:t> al </a:t>
            </a:r>
            <a:r>
              <a:rPr lang="en-US" dirty="0" err="1"/>
              <a:t>activităţii</a:t>
            </a:r>
            <a:r>
              <a:rPr lang="en-US" dirty="0"/>
              <a:t> </a:t>
            </a:r>
            <a:r>
              <a:rPr lang="en-US" dirty="0" err="1"/>
              <a:t>elevilor</a:t>
            </a:r>
            <a:r>
              <a:rPr lang="en-US" dirty="0"/>
              <a:t>, </a:t>
            </a:r>
            <a:r>
              <a:rPr lang="en-US" dirty="0" err="1"/>
              <a:t>precum</a:t>
            </a:r>
            <a:r>
              <a:rPr lang="en-US" dirty="0"/>
              <a:t> </a:t>
            </a:r>
            <a:r>
              <a:rPr lang="en-US" dirty="0" err="1"/>
              <a:t>şi</a:t>
            </a:r>
            <a:r>
              <a:rPr lang="en-US" dirty="0"/>
              <a:t> </a:t>
            </a:r>
            <a:r>
              <a:rPr lang="en-US" dirty="0" err="1"/>
              <a:t>pe</a:t>
            </a:r>
            <a:r>
              <a:rPr lang="en-US" dirty="0"/>
              <a:t> </a:t>
            </a:r>
            <a:r>
              <a:rPr lang="en-US" dirty="0" err="1"/>
              <a:t>antrenarea</a:t>
            </a:r>
            <a:r>
              <a:rPr lang="en-US" dirty="0"/>
              <a:t> </a:t>
            </a:r>
            <a:r>
              <a:rPr lang="en-US" dirty="0" err="1"/>
              <a:t>lor</a:t>
            </a:r>
            <a:r>
              <a:rPr lang="en-US" dirty="0"/>
              <a:t> </a:t>
            </a:r>
            <a:r>
              <a:rPr lang="en-US" dirty="0" err="1"/>
              <a:t>în</a:t>
            </a:r>
            <a:r>
              <a:rPr lang="en-US" dirty="0"/>
              <a:t> </a:t>
            </a:r>
            <a:r>
              <a:rPr lang="en-US" dirty="0" err="1"/>
              <a:t>acţiuni</a:t>
            </a:r>
            <a:r>
              <a:rPr lang="en-US" dirty="0"/>
              <a:t> de </a:t>
            </a:r>
            <a:r>
              <a:rPr lang="en-US" dirty="0" err="1"/>
              <a:t>observare</a:t>
            </a:r>
            <a:r>
              <a:rPr lang="en-US" dirty="0"/>
              <a:t>, de </a:t>
            </a:r>
            <a:r>
              <a:rPr lang="en-US" dirty="0" err="1"/>
              <a:t>cercetare</a:t>
            </a:r>
            <a:r>
              <a:rPr lang="en-US" dirty="0"/>
              <a:t>, de </a:t>
            </a:r>
            <a:r>
              <a:rPr lang="en-US" dirty="0" err="1"/>
              <a:t>percepere</a:t>
            </a:r>
            <a:r>
              <a:rPr lang="en-US" dirty="0"/>
              <a:t> </a:t>
            </a:r>
            <a:r>
              <a:rPr lang="en-US" dirty="0" err="1"/>
              <a:t>şi</a:t>
            </a:r>
            <a:r>
              <a:rPr lang="en-US" dirty="0"/>
              <a:t> </a:t>
            </a:r>
            <a:r>
              <a:rPr lang="en-US" dirty="0" err="1"/>
              <a:t>redare</a:t>
            </a:r>
            <a:r>
              <a:rPr lang="en-US" dirty="0"/>
              <a:t> a </a:t>
            </a:r>
            <a:r>
              <a:rPr lang="en-US" dirty="0" err="1"/>
              <a:t>frumosului</a:t>
            </a:r>
            <a:r>
              <a:rPr lang="en-US" dirty="0"/>
              <a:t> din </a:t>
            </a:r>
            <a:r>
              <a:rPr lang="en-US" dirty="0" err="1"/>
              <a:t>obiceiurile</a:t>
            </a:r>
            <a:r>
              <a:rPr lang="en-US" dirty="0"/>
              <a:t> </a:t>
            </a:r>
            <a:r>
              <a:rPr lang="en-US" dirty="0" err="1"/>
              <a:t>și</a:t>
            </a:r>
            <a:r>
              <a:rPr lang="en-US" dirty="0"/>
              <a:t> </a:t>
            </a:r>
            <a:r>
              <a:rPr lang="en-US" dirty="0" err="1"/>
              <a:t>tradițiile</a:t>
            </a:r>
            <a:r>
              <a:rPr lang="en-US" dirty="0"/>
              <a:t> </a:t>
            </a:r>
            <a:r>
              <a:rPr lang="en-US" dirty="0" err="1"/>
              <a:t>strămoșești</a:t>
            </a:r>
            <a:r>
              <a:rPr lang="en-US" dirty="0"/>
              <a:t>, </a:t>
            </a:r>
            <a:r>
              <a:rPr lang="en-US" dirty="0" err="1"/>
              <a:t>dezvoltând</a:t>
            </a:r>
            <a:r>
              <a:rPr lang="en-US" dirty="0"/>
              <a:t> </a:t>
            </a:r>
            <a:r>
              <a:rPr lang="en-US" dirty="0" err="1"/>
              <a:t>abilităţi</a:t>
            </a:r>
            <a:r>
              <a:rPr lang="en-US" dirty="0"/>
              <a:t>, </a:t>
            </a:r>
            <a:r>
              <a:rPr lang="en-US" dirty="0" err="1"/>
              <a:t>aptitudini</a:t>
            </a:r>
            <a:r>
              <a:rPr lang="en-US" dirty="0"/>
              <a:t> </a:t>
            </a:r>
            <a:r>
              <a:rPr lang="en-US" dirty="0" err="1"/>
              <a:t>şi</a:t>
            </a:r>
            <a:r>
              <a:rPr lang="en-US" dirty="0"/>
              <a:t> </a:t>
            </a:r>
            <a:r>
              <a:rPr lang="en-US" dirty="0" err="1"/>
              <a:t>capacităţi</a:t>
            </a:r>
            <a:r>
              <a:rPr lang="en-US" dirty="0"/>
              <a:t> </a:t>
            </a:r>
            <a:r>
              <a:rPr lang="en-US" dirty="0" err="1"/>
              <a:t>psiho-motrice</a:t>
            </a:r>
            <a:r>
              <a:rPr lang="en-US" dirty="0"/>
              <a:t> </a:t>
            </a:r>
            <a:r>
              <a:rPr lang="en-US" dirty="0" err="1"/>
              <a:t>şi</a:t>
            </a:r>
            <a:r>
              <a:rPr lang="en-US" dirty="0"/>
              <a:t> creative, </a:t>
            </a:r>
            <a:r>
              <a:rPr lang="en-US" dirty="0" err="1"/>
              <a:t>specifice</a:t>
            </a:r>
            <a:r>
              <a:rPr lang="en-US" dirty="0"/>
              <a:t> </a:t>
            </a:r>
            <a:r>
              <a:rPr lang="en-US" dirty="0" err="1"/>
              <a:t>unei</a:t>
            </a:r>
            <a:r>
              <a:rPr lang="en-US" dirty="0"/>
              <a:t> </a:t>
            </a:r>
            <a:r>
              <a:rPr lang="en-US" dirty="0" err="1"/>
              <a:t>educaţii</a:t>
            </a:r>
            <a:r>
              <a:rPr lang="en-US" dirty="0"/>
              <a:t> </a:t>
            </a:r>
            <a:r>
              <a:rPr lang="en-US" dirty="0" err="1"/>
              <a:t>pentru</a:t>
            </a:r>
            <a:r>
              <a:rPr lang="en-US" dirty="0"/>
              <a:t> o </a:t>
            </a:r>
            <a:r>
              <a:rPr lang="en-US" dirty="0" err="1"/>
              <a:t>dezvoltare</a:t>
            </a:r>
            <a:r>
              <a:rPr lang="en-US" dirty="0"/>
              <a:t> </a:t>
            </a:r>
            <a:r>
              <a:rPr lang="en-US" dirty="0" err="1"/>
              <a:t>durabilă</a:t>
            </a:r>
            <a:r>
              <a:rPr lang="en-US" dirty="0"/>
              <a:t>.</a:t>
            </a:r>
          </a:p>
          <a:p>
            <a:r>
              <a:rPr lang="en-US" dirty="0" err="1"/>
              <a:t>Acest</a:t>
            </a:r>
            <a:r>
              <a:rPr lang="en-US" dirty="0"/>
              <a:t> </a:t>
            </a:r>
            <a:r>
              <a:rPr lang="en-US" dirty="0" err="1"/>
              <a:t>opțional</a:t>
            </a:r>
            <a:r>
              <a:rPr lang="en-US" dirty="0"/>
              <a:t> </a:t>
            </a:r>
            <a:r>
              <a:rPr lang="en-US" dirty="0" err="1"/>
              <a:t>este</a:t>
            </a:r>
            <a:r>
              <a:rPr lang="en-US" dirty="0"/>
              <a:t> un material </a:t>
            </a:r>
            <a:r>
              <a:rPr lang="en-US" dirty="0" err="1"/>
              <a:t>rezultat</a:t>
            </a:r>
            <a:r>
              <a:rPr lang="en-US" dirty="0"/>
              <a:t> </a:t>
            </a:r>
            <a:r>
              <a:rPr lang="en-US" dirty="0" err="1"/>
              <a:t>în</a:t>
            </a:r>
            <a:r>
              <a:rPr lang="en-US" dirty="0"/>
              <a:t> </a:t>
            </a:r>
            <a:r>
              <a:rPr lang="en-US" dirty="0" err="1"/>
              <a:t>urma</a:t>
            </a:r>
            <a:r>
              <a:rPr lang="en-US" dirty="0"/>
              <a:t> </a:t>
            </a:r>
            <a:r>
              <a:rPr lang="en-US" dirty="0" err="1"/>
              <a:t>mobilității</a:t>
            </a:r>
            <a:r>
              <a:rPr lang="en-US" dirty="0"/>
              <a:t> din </a:t>
            </a:r>
            <a:r>
              <a:rPr lang="en-US" dirty="0" err="1"/>
              <a:t>cadrul</a:t>
            </a:r>
            <a:r>
              <a:rPr lang="en-US" dirty="0"/>
              <a:t> </a:t>
            </a:r>
            <a:r>
              <a:rPr lang="en-US" dirty="0" err="1"/>
              <a:t>Proiectului</a:t>
            </a:r>
            <a:r>
              <a:rPr lang="en-US" dirty="0"/>
              <a:t> </a:t>
            </a:r>
            <a:r>
              <a:rPr lang="en-US" dirty="0" err="1"/>
              <a:t>Erasmus”Să</a:t>
            </a:r>
            <a:r>
              <a:rPr lang="en-US" dirty="0"/>
              <a:t> </a:t>
            </a:r>
            <a:r>
              <a:rPr lang="en-US" dirty="0" err="1"/>
              <a:t>înveți</a:t>
            </a:r>
            <a:r>
              <a:rPr lang="en-US" dirty="0"/>
              <a:t> </a:t>
            </a:r>
            <a:r>
              <a:rPr lang="en-US" dirty="0" err="1"/>
              <a:t>este</a:t>
            </a:r>
            <a:r>
              <a:rPr lang="en-US" dirty="0"/>
              <a:t> </a:t>
            </a:r>
            <a:r>
              <a:rPr lang="en-US" dirty="0" err="1"/>
              <a:t>distractiv</a:t>
            </a:r>
            <a:r>
              <a:rPr lang="en-US" dirty="0"/>
              <a:t>” .</a:t>
            </a:r>
          </a:p>
          <a:p>
            <a:r>
              <a:rPr lang="ro-RO" dirty="0" smtClean="0"/>
              <a:t>Materialul </a:t>
            </a:r>
            <a:r>
              <a:rPr lang="ro-RO" dirty="0"/>
              <a:t>este rezultat în urma cursului de formare „Progresive Approaches: Montessori, Waldorf, Reggio Emilia”, care a avut loc în perioada </a:t>
            </a:r>
            <a:r>
              <a:rPr lang="en-US" dirty="0"/>
              <a:t>2-9 IULIE 2021</a:t>
            </a:r>
            <a:r>
              <a:rPr lang="ro-RO" dirty="0"/>
              <a:t> î</a:t>
            </a:r>
            <a:r>
              <a:rPr lang="en-US" dirty="0"/>
              <a:t>n </a:t>
            </a:r>
            <a:r>
              <a:rPr lang="en-US" dirty="0" err="1"/>
              <a:t>cadrul</a:t>
            </a:r>
            <a:r>
              <a:rPr lang="en-US" dirty="0"/>
              <a:t> </a:t>
            </a:r>
            <a:r>
              <a:rPr lang="en-US" dirty="0" err="1"/>
              <a:t>proiectului</a:t>
            </a:r>
            <a:r>
              <a:rPr lang="en-US" dirty="0"/>
              <a:t> Erasmus Plus KA101-062657</a:t>
            </a:r>
            <a:r>
              <a:rPr lang="ro-RO" dirty="0"/>
              <a:t>. Conținutul prezentului material reprezintă responsabilitatea exclusivă a autorilor, iar Agenția Națională și Comisia Europeană nu sunt responsabile pentru modul în care va fi folosit conținutul informației.</a:t>
            </a:r>
            <a:r>
              <a:rPr lang="en-US" dirty="0"/>
              <a:t/>
            </a:r>
            <a:br>
              <a:rPr lang="en-US" dirty="0"/>
            </a:br>
            <a:endParaRPr lang="en-US" dirty="0"/>
          </a:p>
        </p:txBody>
      </p:sp>
      <p:sp>
        <p:nvSpPr>
          <p:cNvPr id="4" name="Title 1"/>
          <p:cNvSpPr txBox="1">
            <a:spLocks/>
          </p:cNvSpPr>
          <p:nvPr/>
        </p:nvSpPr>
        <p:spPr>
          <a:xfrm>
            <a:off x="1141413" y="618518"/>
            <a:ext cx="9905998" cy="1489682"/>
          </a:xfrm>
          <a:prstGeom prst="rect">
            <a:avLst/>
          </a:prstGeom>
        </p:spPr>
        <p:txBody>
          <a:bodyPr vert="horz" lIns="91440" tIns="45720" rIns="91440" bIns="45720" rtlCol="0" anchor="b">
            <a:normAutofit fontScale="32500" lnSpcReduction="20000"/>
          </a:bodyPr>
          <a:lstStyle>
            <a:lvl1pPr algn="l" defTabSz="914400" rtl="0" eaLnBrk="1" latinLnBrk="0" hangingPunct="1">
              <a:lnSpc>
                <a:spcPct val="90000"/>
              </a:lnSpc>
              <a:spcBef>
                <a:spcPct val="0"/>
              </a:spcBef>
              <a:buNone/>
              <a:defRPr sz="48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r>
              <a:rPr lang="ro-RO" sz="7400" dirty="0" smtClean="0">
                <a:solidFill>
                  <a:schemeClr val="accent3">
                    <a:lumMod val="50000"/>
                  </a:schemeClr>
                </a:solidFill>
              </a:rPr>
              <a:t>Nivel primar</a:t>
            </a:r>
            <a:r>
              <a:rPr lang="ro-RO" dirty="0" smtClean="0"/>
              <a:t/>
            </a:r>
            <a:br>
              <a:rPr lang="ro-RO" dirty="0" smtClean="0"/>
            </a:br>
            <a:r>
              <a:rPr lang="ro-RO" b="1" dirty="0">
                <a:effectLst/>
              </a:rPr>
              <a:t>OPŢIONAL INTEGRAT</a:t>
            </a:r>
            <a:r>
              <a:rPr lang="en-US" dirty="0">
                <a:effectLst/>
              </a:rPr>
              <a:t/>
            </a:r>
            <a:br>
              <a:rPr lang="en-US" dirty="0">
                <a:effectLst/>
              </a:rPr>
            </a:br>
            <a:r>
              <a:rPr lang="ro-RO" dirty="0" smtClean="0">
                <a:effectLst/>
              </a:rPr>
              <a:t> </a:t>
            </a:r>
            <a:r>
              <a:rPr lang="ro-RO" dirty="0">
                <a:effectLst/>
              </a:rPr>
              <a:t>AN ŞCOLAR 2021- </a:t>
            </a:r>
            <a:r>
              <a:rPr lang="ro-RO" dirty="0" smtClean="0">
                <a:effectLst/>
              </a:rPr>
              <a:t>2022</a:t>
            </a:r>
          </a:p>
          <a:p>
            <a:r>
              <a:rPr lang="ro-RO" b="1" i="1" dirty="0" smtClean="0">
                <a:effectLst/>
              </a:rPr>
              <a:t>„</a:t>
            </a:r>
            <a:r>
              <a:rPr lang="ro-RO" b="1" i="1" dirty="0">
                <a:effectLst/>
              </a:rPr>
              <a:t>OBICEIURI ŞI TRADIŢII LA ROMÂNI”</a:t>
            </a:r>
            <a:endParaRPr lang="en-US" dirty="0">
              <a:effectLst/>
            </a:endParaRPr>
          </a:p>
          <a:p>
            <a:r>
              <a:rPr lang="en-US" dirty="0" err="1" smtClean="0">
                <a:effectLst/>
              </a:rPr>
              <a:t>Propun</a:t>
            </a:r>
            <a:r>
              <a:rPr lang="ro-RO" dirty="0">
                <a:effectLst/>
              </a:rPr>
              <a:t>ă</a:t>
            </a:r>
            <a:r>
              <a:rPr lang="en-US" dirty="0">
                <a:effectLst/>
              </a:rPr>
              <a:t>tor </a:t>
            </a:r>
            <a:r>
              <a:rPr lang="ro-RO" dirty="0">
                <a:effectLst/>
              </a:rPr>
              <a:t>: </a:t>
            </a:r>
            <a:r>
              <a:rPr lang="ro-RO" dirty="0" smtClean="0">
                <a:effectLst/>
              </a:rPr>
              <a:t>Prof. lăcătușu Corina-mirela</a:t>
            </a:r>
            <a:r>
              <a:rPr lang="en-US" dirty="0">
                <a:solidFill>
                  <a:srgbClr val="002060"/>
                </a:solidFill>
              </a:rPr>
              <a:t/>
            </a:r>
            <a:br>
              <a:rPr lang="en-US" dirty="0">
                <a:solidFill>
                  <a:srgbClr val="002060"/>
                </a:solidFill>
              </a:rPr>
            </a:br>
            <a:r>
              <a:rPr lang="ro-RO" dirty="0">
                <a:solidFill>
                  <a:srgbClr val="002060"/>
                </a:solidFill>
              </a:rPr>
              <a:t/>
            </a:r>
            <a:br>
              <a:rPr lang="ro-RO" dirty="0">
                <a:solidFill>
                  <a:srgbClr val="002060"/>
                </a:solidFill>
              </a:rPr>
            </a:br>
            <a:endParaRPr lang="en-US" dirty="0"/>
          </a:p>
        </p:txBody>
      </p:sp>
      <p:sp>
        <p:nvSpPr>
          <p:cNvPr id="5" name="Rectangle 4"/>
          <p:cNvSpPr/>
          <p:nvPr/>
        </p:nvSpPr>
        <p:spPr>
          <a:xfrm>
            <a:off x="6102350" y="1191994"/>
            <a:ext cx="3048000" cy="646331"/>
          </a:xfrm>
          <a:prstGeom prst="rect">
            <a:avLst/>
          </a:prstGeom>
        </p:spPr>
        <p:txBody>
          <a:bodyPr>
            <a:spAutoFit/>
          </a:bodyPr>
          <a:lstStyle/>
          <a:p>
            <a:r>
              <a:rPr lang="ro-RO" dirty="0">
                <a:solidFill>
                  <a:prstClr val="white"/>
                </a:solidFill>
              </a:rPr>
              <a:t>CLASA PREGĂTITOAR</a:t>
            </a:r>
            <a:r>
              <a:rPr lang="en-US" dirty="0" smtClean="0">
                <a:solidFill>
                  <a:prstClr val="white"/>
                </a:solidFill>
              </a:rPr>
              <a:t>E</a:t>
            </a:r>
            <a:r>
              <a:rPr lang="ro-RO" dirty="0" smtClean="0">
                <a:solidFill>
                  <a:prstClr val="white"/>
                </a:solidFill>
              </a:rPr>
              <a:t> C</a:t>
            </a:r>
            <a:r>
              <a:rPr lang="en-US" dirty="0">
                <a:solidFill>
                  <a:prstClr val="white"/>
                </a:solidFill>
              </a:rPr>
              <a:t/>
            </a:r>
            <a:br>
              <a:rPr lang="en-US" dirty="0">
                <a:solidFill>
                  <a:prstClr val="white"/>
                </a:solidFill>
              </a:rPr>
            </a:br>
            <a:r>
              <a:rPr lang="ro-RO" dirty="0">
                <a:solidFill>
                  <a:srgbClr val="002060"/>
                </a:solidFill>
              </a:rPr>
              <a:t>25 elevi</a:t>
            </a:r>
            <a:endParaRPr lang="en-US" dirty="0"/>
          </a:p>
        </p:txBody>
      </p:sp>
      <p:pic>
        <p:nvPicPr>
          <p:cNvPr id="2050" name="Picture 2" descr="muzeu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4734" y="985787"/>
            <a:ext cx="287655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6575" y="3649663"/>
            <a:ext cx="1495425"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996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322" y="93132"/>
            <a:ext cx="9905955" cy="1913467"/>
          </a:xfrm>
        </p:spPr>
        <p:txBody>
          <a:bodyPr>
            <a:normAutofit fontScale="90000"/>
          </a:bodyPr>
          <a:lstStyle/>
          <a:p>
            <a:r>
              <a:rPr lang="ro-RO" sz="2000" dirty="0" smtClean="0">
                <a:solidFill>
                  <a:schemeClr val="accent3">
                    <a:lumMod val="50000"/>
                  </a:schemeClr>
                </a:solidFill>
              </a:rPr>
              <a:t/>
            </a:r>
            <a:br>
              <a:rPr lang="ro-RO" sz="2000" dirty="0" smtClean="0">
                <a:solidFill>
                  <a:schemeClr val="accent3">
                    <a:lumMod val="50000"/>
                  </a:schemeClr>
                </a:solidFill>
              </a:rPr>
            </a:br>
            <a:r>
              <a:rPr lang="ro-RO" sz="2000" dirty="0">
                <a:solidFill>
                  <a:schemeClr val="accent3">
                    <a:lumMod val="50000"/>
                  </a:schemeClr>
                </a:solidFill>
              </a:rPr>
              <a:t/>
            </a:r>
            <a:br>
              <a:rPr lang="ro-RO" sz="2000" dirty="0">
                <a:solidFill>
                  <a:schemeClr val="accent3">
                    <a:lumMod val="50000"/>
                  </a:schemeClr>
                </a:solidFill>
              </a:rPr>
            </a:br>
            <a:r>
              <a:rPr lang="ro-RO" sz="2000" dirty="0" smtClean="0">
                <a:solidFill>
                  <a:schemeClr val="accent3">
                    <a:lumMod val="50000"/>
                  </a:schemeClr>
                </a:solidFill>
              </a:rPr>
              <a:t/>
            </a:r>
            <a:br>
              <a:rPr lang="ro-RO" sz="2000" dirty="0" smtClean="0">
                <a:solidFill>
                  <a:schemeClr val="accent3">
                    <a:lumMod val="50000"/>
                  </a:schemeClr>
                </a:solidFill>
              </a:rPr>
            </a:br>
            <a:r>
              <a:rPr lang="ro-RO" sz="2000" dirty="0">
                <a:solidFill>
                  <a:schemeClr val="accent3">
                    <a:lumMod val="50000"/>
                  </a:schemeClr>
                </a:solidFill>
              </a:rPr>
              <a:t/>
            </a:r>
            <a:br>
              <a:rPr lang="ro-RO" sz="2000" dirty="0">
                <a:solidFill>
                  <a:schemeClr val="accent3">
                    <a:lumMod val="50000"/>
                  </a:schemeClr>
                </a:solidFill>
              </a:rPr>
            </a:br>
            <a:r>
              <a:rPr lang="ro-RO" sz="2000" dirty="0" smtClean="0">
                <a:solidFill>
                  <a:schemeClr val="accent3">
                    <a:lumMod val="50000"/>
                  </a:schemeClr>
                </a:solidFill>
              </a:rPr>
              <a:t>Nivel liceal</a:t>
            </a:r>
            <a:r>
              <a:rPr lang="ro-RO" sz="2000" dirty="0"/>
              <a:t/>
            </a:r>
            <a:br>
              <a:rPr lang="ro-RO" sz="2000" dirty="0"/>
            </a:br>
            <a:r>
              <a:rPr lang="ro-RO" sz="2000" dirty="0" smtClean="0"/>
              <a:t>„</a:t>
            </a:r>
            <a:r>
              <a:rPr lang="ro-RO" sz="1800" b="1" dirty="0" smtClean="0"/>
              <a:t>Alternative </a:t>
            </a:r>
            <a:r>
              <a:rPr lang="ro-RO" sz="1800" b="1" dirty="0"/>
              <a:t>progresive în educație: Monessori, Waldorf, Reggio Emilia, Step by Step” </a:t>
            </a:r>
            <a:r>
              <a:rPr lang="en-US" sz="2000" dirty="0" err="1" smtClean="0">
                <a:effectLst/>
              </a:rPr>
              <a:t>Propun</a:t>
            </a:r>
            <a:r>
              <a:rPr lang="ro-RO" sz="2000" dirty="0">
                <a:effectLst/>
              </a:rPr>
              <a:t>ă</a:t>
            </a:r>
            <a:r>
              <a:rPr lang="en-US" sz="2000" dirty="0">
                <a:effectLst/>
              </a:rPr>
              <a:t>tor </a:t>
            </a:r>
            <a:r>
              <a:rPr lang="ro-RO" sz="2000" dirty="0">
                <a:effectLst/>
              </a:rPr>
              <a:t>: Prof</a:t>
            </a:r>
            <a:r>
              <a:rPr lang="ro-RO" sz="2000" dirty="0" smtClean="0">
                <a:effectLst/>
              </a:rPr>
              <a:t>. Țăndăreanu </a:t>
            </a:r>
            <a:r>
              <a:rPr lang="ro-RO" sz="2000" dirty="0">
                <a:effectLst/>
              </a:rPr>
              <a:t>T</a:t>
            </a:r>
            <a:r>
              <a:rPr lang="ro-RO" sz="2000" dirty="0" smtClean="0">
                <a:effectLst/>
              </a:rPr>
              <a:t>ania- </a:t>
            </a:r>
            <a:r>
              <a:rPr lang="ro-RO" sz="2000" dirty="0">
                <a:effectLst/>
              </a:rPr>
              <a:t>Ș</a:t>
            </a:r>
            <a:r>
              <a:rPr lang="ro-RO" sz="2000" dirty="0" smtClean="0">
                <a:effectLst/>
              </a:rPr>
              <a:t>tefania</a:t>
            </a:r>
            <a:r>
              <a:rPr lang="en-US" sz="1800" dirty="0"/>
              <a:t/>
            </a:r>
            <a:br>
              <a:rPr lang="en-US" sz="1800" dirty="0"/>
            </a:br>
            <a:r>
              <a:rPr lang="vi-VN" sz="1800" dirty="0"/>
              <a:t> </a:t>
            </a:r>
            <a:r>
              <a:rPr lang="vi-VN" sz="1800" b="1" dirty="0"/>
              <a:t>Tipul opţionalului </a:t>
            </a:r>
            <a:r>
              <a:rPr lang="vi-VN" sz="1800" dirty="0"/>
              <a:t>: </a:t>
            </a:r>
            <a:r>
              <a:rPr lang="vi-VN" sz="1800" i="1" dirty="0"/>
              <a:t>Opțional ca disciplină nouă </a:t>
            </a:r>
            <a:r>
              <a:rPr lang="vi-VN" sz="1800" dirty="0"/>
              <a:t/>
            </a:r>
            <a:br>
              <a:rPr lang="vi-VN" sz="1800" dirty="0"/>
            </a:br>
            <a:r>
              <a:rPr lang="en-US" sz="1800" b="1" dirty="0" err="1"/>
              <a:t>Durata</a:t>
            </a:r>
            <a:r>
              <a:rPr lang="en-US" sz="1800" dirty="0"/>
              <a:t>: </a:t>
            </a:r>
            <a:r>
              <a:rPr lang="en-US" sz="1800" i="1" dirty="0"/>
              <a:t>1 an </a:t>
            </a:r>
            <a:r>
              <a:rPr lang="en-US" sz="1800" dirty="0"/>
              <a:t/>
            </a:r>
            <a:br>
              <a:rPr lang="en-US" sz="1800" dirty="0"/>
            </a:br>
            <a:r>
              <a:rPr lang="vi-VN" sz="1800" b="1" dirty="0"/>
              <a:t>Nr. ore/săptămână</a:t>
            </a:r>
            <a:r>
              <a:rPr lang="vi-VN" sz="1800" dirty="0"/>
              <a:t>: </a:t>
            </a:r>
            <a:r>
              <a:rPr lang="vi-VN" sz="1800" i="1" dirty="0"/>
              <a:t>1 oră </a:t>
            </a:r>
            <a:r>
              <a:rPr lang="vi-VN" sz="1800" dirty="0"/>
              <a:t/>
            </a:r>
            <a:br>
              <a:rPr lang="vi-VN" sz="1800" dirty="0"/>
            </a:br>
            <a:r>
              <a:rPr lang="en-US" sz="1800" b="1" dirty="0" err="1"/>
              <a:t>Clasa</a:t>
            </a:r>
            <a:r>
              <a:rPr lang="en-US" sz="1800" dirty="0"/>
              <a:t>: </a:t>
            </a:r>
            <a:r>
              <a:rPr lang="en-US" sz="1800" i="1" dirty="0"/>
              <a:t>a </a:t>
            </a:r>
            <a:r>
              <a:rPr lang="en-US" sz="1800" dirty="0"/>
              <a:t>XII </a:t>
            </a:r>
            <a:r>
              <a:rPr lang="en-US" sz="1800" i="1" dirty="0"/>
              <a:t>–a </a:t>
            </a:r>
            <a:r>
              <a:rPr lang="en-US" sz="1800" dirty="0"/>
              <a:t/>
            </a:r>
            <a:br>
              <a:rPr lang="en-US" sz="1800" dirty="0"/>
            </a:br>
            <a:r>
              <a:rPr lang="en-US" sz="1800" b="1" dirty="0" err="1"/>
              <a:t>Anul</a:t>
            </a:r>
            <a:r>
              <a:rPr lang="en-US" sz="1800" b="1" dirty="0"/>
              <a:t> </a:t>
            </a:r>
            <a:r>
              <a:rPr lang="en-US" sz="1800" b="1" dirty="0" err="1"/>
              <a:t>şcolar</a:t>
            </a:r>
            <a:r>
              <a:rPr lang="en-US" sz="1800" dirty="0"/>
              <a:t>: </a:t>
            </a:r>
            <a:r>
              <a:rPr lang="en-US" sz="1800" i="1" dirty="0"/>
              <a:t>2022-2023 </a:t>
            </a:r>
            <a:r>
              <a:rPr lang="ro-RO" sz="2000" dirty="0">
                <a:solidFill>
                  <a:srgbClr val="002060"/>
                </a:solidFill>
              </a:rPr>
              <a:t/>
            </a:r>
            <a:br>
              <a:rPr lang="ro-RO" sz="2000" dirty="0">
                <a:solidFill>
                  <a:srgbClr val="002060"/>
                </a:solidFill>
              </a:rPr>
            </a:br>
            <a:r>
              <a:rPr lang="en-US" dirty="0"/>
              <a:t/>
            </a:r>
            <a:br>
              <a:rPr lang="en-US" dirty="0"/>
            </a:br>
            <a:endParaRPr lang="en-US" dirty="0"/>
          </a:p>
        </p:txBody>
      </p:sp>
      <p:sp>
        <p:nvSpPr>
          <p:cNvPr id="3" name="Text Placeholder 2"/>
          <p:cNvSpPr>
            <a:spLocks noGrp="1"/>
          </p:cNvSpPr>
          <p:nvPr>
            <p:ph type="body" sz="half" idx="2"/>
          </p:nvPr>
        </p:nvSpPr>
        <p:spPr>
          <a:xfrm>
            <a:off x="592667" y="2057401"/>
            <a:ext cx="10495535" cy="4394200"/>
          </a:xfrm>
        </p:spPr>
        <p:txBody>
          <a:bodyPr>
            <a:normAutofit fontScale="92500" lnSpcReduction="10000"/>
          </a:bodyPr>
          <a:lstStyle/>
          <a:p>
            <a:r>
              <a:rPr lang="ro-RO" dirty="0" smtClean="0"/>
              <a:t>Alternativele în educație se constituie ca realitate paralelă sau opusă realității educative din cadrul formal, dat în principal de către instituțiile de învățământ publice sau private, în temeiul unor programe și al unor regulamente viabile pentru toți, fără a lua în considerare specificul fiecărui grup.</a:t>
            </a:r>
          </a:p>
          <a:p>
            <a:r>
              <a:rPr lang="ro-RO" dirty="0" smtClean="0"/>
              <a:t>În acest context, conținuturile acestui CDS- </a:t>
            </a:r>
            <a:r>
              <a:rPr lang="ro-RO" b="1" dirty="0" smtClean="0"/>
              <a:t>„Alternative progresive în educație: Monessori, Waldorf, Reggio Emilia, Step by Step” </a:t>
            </a:r>
            <a:r>
              <a:rPr lang="ro-RO" dirty="0" smtClean="0"/>
              <a:t>sunt rezultate în urma cursului de formare </a:t>
            </a:r>
            <a:r>
              <a:rPr lang="ro-RO" dirty="0"/>
              <a:t>„Progresive Approaches: Montessori, Waldorf, Reggio Emilia”, care a avut loc în perioada </a:t>
            </a:r>
            <a:r>
              <a:rPr lang="en-US" dirty="0"/>
              <a:t>2-9 IULIE 2021</a:t>
            </a:r>
            <a:r>
              <a:rPr lang="ro-RO" dirty="0"/>
              <a:t> î</a:t>
            </a:r>
            <a:r>
              <a:rPr lang="en-US" dirty="0"/>
              <a:t>n </a:t>
            </a:r>
            <a:r>
              <a:rPr lang="en-US" dirty="0" err="1"/>
              <a:t>cadrul</a:t>
            </a:r>
            <a:r>
              <a:rPr lang="en-US" dirty="0"/>
              <a:t> </a:t>
            </a:r>
            <a:r>
              <a:rPr lang="en-US" dirty="0" err="1"/>
              <a:t>proiectului</a:t>
            </a:r>
            <a:r>
              <a:rPr lang="en-US" dirty="0"/>
              <a:t> Erasmus Plus </a:t>
            </a:r>
            <a:r>
              <a:rPr lang="en-US" dirty="0" smtClean="0"/>
              <a:t>KA101-062657</a:t>
            </a:r>
            <a:r>
              <a:rPr lang="ro-RO" dirty="0" smtClean="0"/>
              <a:t>, disciplina opțională fiind destinată celor care se pregătesc să-și însușească p profesie pedagogică, caracterizată prin activitatea „omului asupra altui om” , elevilor practicanți de la profilul pedagogic, specializarea învățători-educatoare, care au nevoie să-și îmbogățească repertoriul conceptual pedagogic cu noi informații, noțiuni cheie, idei ancoră despre sisteme alternative pedagogice, care să completeze fondul general de activități în domeniul instrucțional, integrând cunoștințele referitoare la alternativele educaționale în analiza și interpretarea situațiilor educative specifice învățământului preșcolar și primar.</a:t>
            </a:r>
          </a:p>
          <a:p>
            <a:r>
              <a:rPr lang="ro-RO" dirty="0"/>
              <a:t>Materialul este rezultat în urma cursului de formare „Progresive Approaches: Montessori, Waldorf, Reggio Emilia”, care a avut loc în perioada </a:t>
            </a:r>
            <a:r>
              <a:rPr lang="en-US" dirty="0"/>
              <a:t>2-9 IULIE 2021</a:t>
            </a:r>
            <a:r>
              <a:rPr lang="ro-RO" dirty="0"/>
              <a:t> î</a:t>
            </a:r>
            <a:r>
              <a:rPr lang="en-US" dirty="0"/>
              <a:t>n </a:t>
            </a:r>
            <a:r>
              <a:rPr lang="en-US" dirty="0" err="1"/>
              <a:t>cadrul</a:t>
            </a:r>
            <a:r>
              <a:rPr lang="en-US" dirty="0"/>
              <a:t> </a:t>
            </a:r>
            <a:r>
              <a:rPr lang="en-US" dirty="0" err="1"/>
              <a:t>proiectului</a:t>
            </a:r>
            <a:r>
              <a:rPr lang="en-US" dirty="0"/>
              <a:t> Erasmus Plus KA101-062657</a:t>
            </a:r>
            <a:r>
              <a:rPr lang="ro-RO" dirty="0"/>
              <a:t>. Conținutul prezentului material reprezintă responsabilitatea exclusivă a autorilor, iar Agenția Națională și Comisia Europeană nu sunt responsabile pentru modul în care va fi folosit conținutul informației.</a:t>
            </a:r>
            <a:r>
              <a:rPr lang="en-US" dirty="0"/>
              <a:t/>
            </a:r>
            <a:br>
              <a:rPr lang="en-US" dirty="0"/>
            </a:br>
            <a:endParaRPr lang="en-US" dirty="0"/>
          </a:p>
        </p:txBody>
      </p:sp>
    </p:spTree>
    <p:extLst>
      <p:ext uri="{BB962C8B-B14F-4D97-AF65-F5344CB8AC3E}">
        <p14:creationId xmlns:p14="http://schemas.microsoft.com/office/powerpoint/2010/main" val="3250024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15626" y="1397674"/>
            <a:ext cx="9794241" cy="3139321"/>
          </a:xfrm>
          <a:prstGeom prst="rect">
            <a:avLst/>
          </a:prstGeom>
        </p:spPr>
        <p:txBody>
          <a:bodyPr wrap="square">
            <a:spAutoFit/>
          </a:bodyPr>
          <a:lstStyle/>
          <a:p>
            <a:r>
              <a:rPr lang="ro-RO" sz="2000" dirty="0" smtClean="0">
                <a:solidFill>
                  <a:srgbClr val="FFFF00"/>
                </a:solidFill>
              </a:rPr>
              <a:t>Am constatat </a:t>
            </a:r>
            <a:r>
              <a:rPr lang="en-US" sz="2000" dirty="0" err="1" smtClean="0">
                <a:solidFill>
                  <a:srgbClr val="FFFF00"/>
                </a:solidFill>
              </a:rPr>
              <a:t>că</a:t>
            </a:r>
            <a:r>
              <a:rPr lang="en-US" sz="2000" dirty="0" smtClean="0">
                <a:solidFill>
                  <a:srgbClr val="FFFF00"/>
                </a:solidFill>
              </a:rPr>
              <a:t> </a:t>
            </a:r>
            <a:r>
              <a:rPr lang="en-US" sz="2000" dirty="0" err="1" smtClean="0">
                <a:solidFill>
                  <a:srgbClr val="FFFF00"/>
                </a:solidFill>
              </a:rPr>
              <a:t>aceste</a:t>
            </a:r>
            <a:r>
              <a:rPr lang="en-US" sz="2000" dirty="0" smtClean="0">
                <a:solidFill>
                  <a:srgbClr val="FFFF00"/>
                </a:solidFill>
              </a:rPr>
              <a:t> </a:t>
            </a:r>
            <a:r>
              <a:rPr lang="en-US" sz="2000" dirty="0" err="1" smtClean="0">
                <a:solidFill>
                  <a:srgbClr val="FFFF00"/>
                </a:solidFill>
              </a:rPr>
              <a:t>proiecte</a:t>
            </a:r>
            <a:r>
              <a:rPr lang="ro-RO" sz="2000" dirty="0" smtClean="0">
                <a:solidFill>
                  <a:srgbClr val="FFFF00"/>
                </a:solidFill>
              </a:rPr>
              <a:t> opționale </a:t>
            </a:r>
            <a:r>
              <a:rPr lang="en-US" sz="2000" dirty="0" smtClean="0">
                <a:solidFill>
                  <a:srgbClr val="FFFF00"/>
                </a:solidFill>
              </a:rPr>
              <a:t> </a:t>
            </a:r>
            <a:r>
              <a:rPr lang="ro-RO" sz="2000" dirty="0" smtClean="0">
                <a:solidFill>
                  <a:srgbClr val="FFFF00"/>
                </a:solidFill>
              </a:rPr>
              <a:t>curriculare </a:t>
            </a:r>
            <a:r>
              <a:rPr lang="en-US" sz="2000" dirty="0" err="1" smtClean="0">
                <a:solidFill>
                  <a:srgbClr val="FFFF00"/>
                </a:solidFill>
              </a:rPr>
              <a:t>vor</a:t>
            </a:r>
            <a:r>
              <a:rPr lang="en-US" sz="2000" dirty="0" smtClean="0">
                <a:solidFill>
                  <a:srgbClr val="FFFF00"/>
                </a:solidFill>
              </a:rPr>
              <a:t>  </a:t>
            </a:r>
            <a:r>
              <a:rPr lang="ro-RO" sz="2000" dirty="0" smtClean="0">
                <a:solidFill>
                  <a:srgbClr val="FFFF00"/>
                </a:solidFill>
              </a:rPr>
              <a:t>avea impactul preconizat iar, în timp îți vor dovedi sustenabilitatea prin îmbogățirea și extinderea ofertei CDȘ a unității școlare cu altele similare care își vor dovedi efectul și impactul scontat în aplicabilitate curriculei și la nivelul specific al grupurilor de elevi. Ele vor </a:t>
            </a:r>
            <a:r>
              <a:rPr lang="en-US" sz="2000" dirty="0" smtClean="0">
                <a:solidFill>
                  <a:srgbClr val="FFFF00"/>
                </a:solidFill>
              </a:rPr>
              <a:t> </a:t>
            </a:r>
            <a:r>
              <a:rPr lang="en-US" sz="2000" dirty="0" err="1" smtClean="0">
                <a:solidFill>
                  <a:srgbClr val="FFFF00"/>
                </a:solidFill>
              </a:rPr>
              <a:t>reluate</a:t>
            </a:r>
            <a:r>
              <a:rPr lang="en-US" sz="2000" dirty="0" smtClean="0">
                <a:solidFill>
                  <a:srgbClr val="FFFF00"/>
                </a:solidFill>
              </a:rPr>
              <a:t> </a:t>
            </a:r>
            <a:r>
              <a:rPr lang="en-US" sz="2000" dirty="0" err="1">
                <a:solidFill>
                  <a:srgbClr val="FFFF00"/>
                </a:solidFill>
              </a:rPr>
              <a:t>în</a:t>
            </a:r>
            <a:r>
              <a:rPr lang="en-US" sz="2000" dirty="0">
                <a:solidFill>
                  <a:srgbClr val="FFFF00"/>
                </a:solidFill>
              </a:rPr>
              <a:t> </a:t>
            </a:r>
            <a:r>
              <a:rPr lang="en-US" sz="2000" dirty="0" err="1">
                <a:solidFill>
                  <a:srgbClr val="FFFF00"/>
                </a:solidFill>
              </a:rPr>
              <a:t>anii</a:t>
            </a:r>
            <a:r>
              <a:rPr lang="en-US" sz="2000" dirty="0">
                <a:solidFill>
                  <a:srgbClr val="FFFF00"/>
                </a:solidFill>
              </a:rPr>
              <a:t> </a:t>
            </a:r>
            <a:r>
              <a:rPr lang="en-US" sz="2000" dirty="0" err="1">
                <a:solidFill>
                  <a:srgbClr val="FFFF00"/>
                </a:solidFill>
              </a:rPr>
              <a:t>următori</a:t>
            </a:r>
            <a:r>
              <a:rPr lang="en-US" sz="2000" dirty="0">
                <a:solidFill>
                  <a:srgbClr val="FFFF00"/>
                </a:solidFill>
              </a:rPr>
              <a:t> de </a:t>
            </a:r>
            <a:r>
              <a:rPr lang="en-US" sz="2000" dirty="0" err="1">
                <a:solidFill>
                  <a:srgbClr val="FFFF00"/>
                </a:solidFill>
              </a:rPr>
              <a:t>alți</a:t>
            </a:r>
            <a:r>
              <a:rPr lang="en-US" sz="2000" dirty="0">
                <a:solidFill>
                  <a:srgbClr val="FFFF00"/>
                </a:solidFill>
              </a:rPr>
              <a:t> </a:t>
            </a:r>
            <a:r>
              <a:rPr lang="en-US" sz="2000" dirty="0" err="1">
                <a:solidFill>
                  <a:srgbClr val="FFFF00"/>
                </a:solidFill>
              </a:rPr>
              <a:t>colegi</a:t>
            </a:r>
            <a:r>
              <a:rPr lang="en-US" sz="2000" dirty="0">
                <a:solidFill>
                  <a:srgbClr val="FFFF00"/>
                </a:solidFill>
              </a:rPr>
              <a:t>, </a:t>
            </a:r>
            <a:r>
              <a:rPr lang="ro-RO" sz="2000" dirty="0" smtClean="0">
                <a:solidFill>
                  <a:srgbClr val="FFFF00"/>
                </a:solidFill>
              </a:rPr>
              <a:t>care au participat la activitățile de workshop ale proiectului, activitățile extracurriculare dovedindu-se a avea un </a:t>
            </a:r>
            <a:r>
              <a:rPr lang="en-US" sz="2000" dirty="0" smtClean="0">
                <a:solidFill>
                  <a:srgbClr val="FFFF00"/>
                </a:solidFill>
              </a:rPr>
              <a:t> </a:t>
            </a:r>
            <a:r>
              <a:rPr lang="en-US" sz="2000" dirty="0">
                <a:solidFill>
                  <a:srgbClr val="FFFF00"/>
                </a:solidFill>
              </a:rPr>
              <a:t>impact </a:t>
            </a:r>
            <a:r>
              <a:rPr lang="en-US" sz="2000" dirty="0" err="1">
                <a:solidFill>
                  <a:srgbClr val="FFFF00"/>
                </a:solidFill>
              </a:rPr>
              <a:t>pozitiv</a:t>
            </a:r>
            <a:r>
              <a:rPr lang="en-US" sz="2000" dirty="0">
                <a:solidFill>
                  <a:srgbClr val="FFFF00"/>
                </a:solidFill>
              </a:rPr>
              <a:t> </a:t>
            </a:r>
            <a:r>
              <a:rPr lang="en-US" sz="2000" dirty="0" err="1">
                <a:solidFill>
                  <a:srgbClr val="FFFF00"/>
                </a:solidFill>
              </a:rPr>
              <a:t>și</a:t>
            </a:r>
            <a:r>
              <a:rPr lang="en-US" sz="2000" dirty="0">
                <a:solidFill>
                  <a:srgbClr val="FFFF00"/>
                </a:solidFill>
              </a:rPr>
              <a:t> benefic </a:t>
            </a:r>
            <a:r>
              <a:rPr lang="en-US" sz="2000" dirty="0" err="1">
                <a:solidFill>
                  <a:srgbClr val="FFFF00"/>
                </a:solidFill>
              </a:rPr>
              <a:t>în</a:t>
            </a:r>
            <a:r>
              <a:rPr lang="en-US" sz="2000" dirty="0">
                <a:solidFill>
                  <a:srgbClr val="FFFF00"/>
                </a:solidFill>
              </a:rPr>
              <a:t> </a:t>
            </a:r>
            <a:r>
              <a:rPr lang="en-US" sz="2000" dirty="0" err="1">
                <a:solidFill>
                  <a:srgbClr val="FFFF00"/>
                </a:solidFill>
              </a:rPr>
              <a:t>viaţa</a:t>
            </a:r>
            <a:r>
              <a:rPr lang="en-US" sz="2000" dirty="0">
                <a:solidFill>
                  <a:srgbClr val="FFFF00"/>
                </a:solidFill>
              </a:rPr>
              <a:t> </a:t>
            </a:r>
            <a:r>
              <a:rPr lang="en-US" sz="2000" dirty="0" err="1">
                <a:solidFill>
                  <a:srgbClr val="FFFF00"/>
                </a:solidFill>
              </a:rPr>
              <a:t>copiilor</a:t>
            </a:r>
            <a:r>
              <a:rPr lang="en-US" sz="2000" dirty="0">
                <a:solidFill>
                  <a:srgbClr val="FFFF00"/>
                </a:solidFill>
              </a:rPr>
              <a:t>. </a:t>
            </a:r>
            <a:r>
              <a:rPr lang="en-US" sz="2000" dirty="0" err="1" smtClean="0">
                <a:solidFill>
                  <a:srgbClr val="FFFF00"/>
                </a:solidFill>
              </a:rPr>
              <a:t>Rezultatele</a:t>
            </a:r>
            <a:r>
              <a:rPr lang="en-US" sz="2000" dirty="0" smtClean="0">
                <a:solidFill>
                  <a:srgbClr val="FFFF00"/>
                </a:solidFill>
              </a:rPr>
              <a:t> </a:t>
            </a:r>
            <a:r>
              <a:rPr lang="en-US" sz="2000" dirty="0" err="1">
                <a:solidFill>
                  <a:srgbClr val="FFFF00"/>
                </a:solidFill>
              </a:rPr>
              <a:t>obținute</a:t>
            </a:r>
            <a:r>
              <a:rPr lang="en-US" sz="2000" dirty="0">
                <a:solidFill>
                  <a:srgbClr val="FFFF00"/>
                </a:solidFill>
              </a:rPr>
              <a:t> </a:t>
            </a:r>
            <a:r>
              <a:rPr lang="en-US" sz="2000" dirty="0" err="1">
                <a:solidFill>
                  <a:srgbClr val="FFFF00"/>
                </a:solidFill>
              </a:rPr>
              <a:t>și</a:t>
            </a:r>
            <a:r>
              <a:rPr lang="en-US" sz="2000" dirty="0">
                <a:solidFill>
                  <a:srgbClr val="FFFF00"/>
                </a:solidFill>
              </a:rPr>
              <a:t> </a:t>
            </a:r>
            <a:r>
              <a:rPr lang="en-US" sz="2000" dirty="0" err="1">
                <a:solidFill>
                  <a:srgbClr val="FFFF00"/>
                </a:solidFill>
              </a:rPr>
              <a:t>experiența</a:t>
            </a:r>
            <a:r>
              <a:rPr lang="en-US" sz="2000" dirty="0">
                <a:solidFill>
                  <a:srgbClr val="FFFF00"/>
                </a:solidFill>
              </a:rPr>
              <a:t> </a:t>
            </a:r>
            <a:r>
              <a:rPr lang="en-US" sz="2000" dirty="0" err="1">
                <a:solidFill>
                  <a:srgbClr val="FFFF00"/>
                </a:solidFill>
              </a:rPr>
              <a:t>pozitivă</a:t>
            </a:r>
            <a:r>
              <a:rPr lang="en-US" sz="2000" dirty="0">
                <a:solidFill>
                  <a:srgbClr val="FFFF00"/>
                </a:solidFill>
              </a:rPr>
              <a:t> au </a:t>
            </a:r>
            <a:r>
              <a:rPr lang="en-US" sz="2000" dirty="0" err="1">
                <a:solidFill>
                  <a:srgbClr val="FFFF00"/>
                </a:solidFill>
              </a:rPr>
              <a:t>fost</a:t>
            </a:r>
            <a:r>
              <a:rPr lang="en-US" sz="2000" dirty="0">
                <a:solidFill>
                  <a:srgbClr val="FFFF00"/>
                </a:solidFill>
              </a:rPr>
              <a:t>  </a:t>
            </a:r>
            <a:r>
              <a:rPr lang="en-US" sz="2000" dirty="0" err="1">
                <a:solidFill>
                  <a:srgbClr val="FFFF00"/>
                </a:solidFill>
              </a:rPr>
              <a:t>cunoscute</a:t>
            </a:r>
            <a:r>
              <a:rPr lang="en-US" sz="2000" dirty="0">
                <a:solidFill>
                  <a:srgbClr val="FFFF00"/>
                </a:solidFill>
              </a:rPr>
              <a:t> la </a:t>
            </a:r>
            <a:r>
              <a:rPr lang="en-US" sz="2000" dirty="0" err="1">
                <a:solidFill>
                  <a:srgbClr val="FFFF00"/>
                </a:solidFill>
              </a:rPr>
              <a:t>nivelul</a:t>
            </a:r>
            <a:r>
              <a:rPr lang="en-US" sz="2000" dirty="0">
                <a:solidFill>
                  <a:srgbClr val="FFFF00"/>
                </a:solidFill>
              </a:rPr>
              <a:t> </a:t>
            </a:r>
            <a:r>
              <a:rPr lang="en-US" sz="2000" dirty="0" err="1">
                <a:solidFill>
                  <a:srgbClr val="FFFF00"/>
                </a:solidFill>
              </a:rPr>
              <a:t>tuturor</a:t>
            </a:r>
            <a:r>
              <a:rPr lang="en-US" sz="2000" dirty="0">
                <a:solidFill>
                  <a:srgbClr val="FFFF00"/>
                </a:solidFill>
              </a:rPr>
              <a:t> </a:t>
            </a:r>
            <a:r>
              <a:rPr lang="en-US" sz="2000" dirty="0" err="1">
                <a:solidFill>
                  <a:srgbClr val="FFFF00"/>
                </a:solidFill>
              </a:rPr>
              <a:t>participanților</a:t>
            </a:r>
            <a:r>
              <a:rPr lang="en-US" sz="2000" dirty="0">
                <a:solidFill>
                  <a:srgbClr val="FFFF00"/>
                </a:solidFill>
              </a:rPr>
              <a:t> la </a:t>
            </a:r>
            <a:r>
              <a:rPr lang="en-US" sz="2000" dirty="0" err="1" smtClean="0">
                <a:solidFill>
                  <a:srgbClr val="FFFF00"/>
                </a:solidFill>
              </a:rPr>
              <a:t>proiecte</a:t>
            </a:r>
            <a:r>
              <a:rPr lang="en-US" sz="2000" dirty="0" smtClean="0">
                <a:solidFill>
                  <a:srgbClr val="FFFF00"/>
                </a:solidFill>
              </a:rPr>
              <a:t> </a:t>
            </a:r>
            <a:r>
              <a:rPr lang="en-US" sz="2000" dirty="0">
                <a:solidFill>
                  <a:srgbClr val="FFFF00"/>
                </a:solidFill>
              </a:rPr>
              <a:t>, </a:t>
            </a:r>
            <a:r>
              <a:rPr lang="en-US" sz="2000" dirty="0" err="1">
                <a:solidFill>
                  <a:srgbClr val="FFFF00"/>
                </a:solidFill>
              </a:rPr>
              <a:t>diseminate</a:t>
            </a:r>
            <a:r>
              <a:rPr lang="en-US" sz="2000" dirty="0">
                <a:solidFill>
                  <a:srgbClr val="FFFF00"/>
                </a:solidFill>
              </a:rPr>
              <a:t> </a:t>
            </a:r>
            <a:r>
              <a:rPr lang="en-US" sz="2000" dirty="0" err="1">
                <a:solidFill>
                  <a:srgbClr val="FFFF00"/>
                </a:solidFill>
              </a:rPr>
              <a:t>în</a:t>
            </a:r>
            <a:r>
              <a:rPr lang="en-US" sz="2000" dirty="0">
                <a:solidFill>
                  <a:srgbClr val="FFFF00"/>
                </a:solidFill>
              </a:rPr>
              <a:t> </a:t>
            </a:r>
            <a:r>
              <a:rPr lang="en-US" sz="2000" dirty="0" err="1">
                <a:solidFill>
                  <a:srgbClr val="FFFF00"/>
                </a:solidFill>
              </a:rPr>
              <a:t>cadrul</a:t>
            </a:r>
            <a:r>
              <a:rPr lang="en-US" sz="2000" dirty="0">
                <a:solidFill>
                  <a:srgbClr val="FFFF00"/>
                </a:solidFill>
              </a:rPr>
              <a:t> </a:t>
            </a:r>
            <a:r>
              <a:rPr lang="en-US" sz="2000" dirty="0" err="1">
                <a:solidFill>
                  <a:srgbClr val="FFFF00"/>
                </a:solidFill>
              </a:rPr>
              <a:t>consiliului</a:t>
            </a:r>
            <a:r>
              <a:rPr lang="en-US" sz="2000" dirty="0">
                <a:solidFill>
                  <a:srgbClr val="FFFF00"/>
                </a:solidFill>
              </a:rPr>
              <a:t> </a:t>
            </a:r>
            <a:r>
              <a:rPr lang="en-US" sz="2000" dirty="0" err="1">
                <a:solidFill>
                  <a:srgbClr val="FFFF00"/>
                </a:solidFill>
              </a:rPr>
              <a:t>profesoral</a:t>
            </a:r>
            <a:r>
              <a:rPr lang="en-US" sz="2000" dirty="0">
                <a:solidFill>
                  <a:srgbClr val="FFFF00"/>
                </a:solidFill>
              </a:rPr>
              <a:t>, al </a:t>
            </a:r>
            <a:r>
              <a:rPr lang="en-US" sz="2000" dirty="0" err="1">
                <a:solidFill>
                  <a:srgbClr val="FFFF00"/>
                </a:solidFill>
              </a:rPr>
              <a:t>comunității</a:t>
            </a:r>
            <a:r>
              <a:rPr lang="en-US" sz="2000" dirty="0">
                <a:solidFill>
                  <a:srgbClr val="FFFF00"/>
                </a:solidFill>
              </a:rPr>
              <a:t>  </a:t>
            </a:r>
            <a:r>
              <a:rPr lang="en-US" sz="2000" dirty="0" err="1">
                <a:solidFill>
                  <a:srgbClr val="FFFF00"/>
                </a:solidFill>
              </a:rPr>
              <a:t>prin</a:t>
            </a:r>
            <a:r>
              <a:rPr lang="en-US" sz="2000" dirty="0">
                <a:solidFill>
                  <a:srgbClr val="FFFF00"/>
                </a:solidFill>
              </a:rPr>
              <a:t> </a:t>
            </a:r>
            <a:r>
              <a:rPr lang="en-US" sz="2000" dirty="0" err="1">
                <a:solidFill>
                  <a:srgbClr val="FFFF00"/>
                </a:solidFill>
              </a:rPr>
              <a:t>diferite</a:t>
            </a:r>
            <a:r>
              <a:rPr lang="en-US" sz="2000" dirty="0">
                <a:solidFill>
                  <a:srgbClr val="FFFF00"/>
                </a:solidFill>
              </a:rPr>
              <a:t> </a:t>
            </a:r>
            <a:r>
              <a:rPr lang="en-US" sz="2000" dirty="0" err="1">
                <a:solidFill>
                  <a:srgbClr val="FFFF00"/>
                </a:solidFill>
              </a:rPr>
              <a:t>mijloace</a:t>
            </a:r>
            <a:r>
              <a:rPr lang="en-US" sz="2000" dirty="0">
                <a:solidFill>
                  <a:srgbClr val="FFFF00"/>
                </a:solidFill>
              </a:rPr>
              <a:t> de </a:t>
            </a:r>
            <a:r>
              <a:rPr lang="en-US" sz="2000" dirty="0" err="1">
                <a:solidFill>
                  <a:srgbClr val="FFFF00"/>
                </a:solidFill>
              </a:rPr>
              <a:t>comunicare</a:t>
            </a:r>
            <a:r>
              <a:rPr lang="en-US" sz="2000" dirty="0">
                <a:solidFill>
                  <a:srgbClr val="FFFF00"/>
                </a:solidFill>
              </a:rPr>
              <a:t>,  site-</a:t>
            </a:r>
            <a:r>
              <a:rPr lang="en-US" sz="2000" dirty="0" err="1">
                <a:solidFill>
                  <a:srgbClr val="FFFF00"/>
                </a:solidFill>
              </a:rPr>
              <a:t>ul</a:t>
            </a:r>
            <a:r>
              <a:rPr lang="en-US" sz="2000" dirty="0">
                <a:solidFill>
                  <a:srgbClr val="FFFF00"/>
                </a:solidFill>
              </a:rPr>
              <a:t> </a:t>
            </a:r>
            <a:r>
              <a:rPr lang="en-US" sz="2000" dirty="0" err="1">
                <a:solidFill>
                  <a:srgbClr val="FFFF00"/>
                </a:solidFill>
              </a:rPr>
              <a:t>școlii</a:t>
            </a:r>
            <a:r>
              <a:rPr lang="en-US" sz="2000" dirty="0">
                <a:solidFill>
                  <a:srgbClr val="FFFF00"/>
                </a:solidFill>
              </a:rPr>
              <a:t> </a:t>
            </a:r>
            <a:r>
              <a:rPr lang="en-US" sz="2000" dirty="0" err="1">
                <a:solidFill>
                  <a:srgbClr val="FFFF00"/>
                </a:solidFill>
              </a:rPr>
              <a:t>și</a:t>
            </a:r>
            <a:r>
              <a:rPr lang="en-US" sz="2000" dirty="0">
                <a:solidFill>
                  <a:srgbClr val="FFFF00"/>
                </a:solidFill>
              </a:rPr>
              <a:t> </a:t>
            </a:r>
            <a:r>
              <a:rPr lang="en-US" sz="2000" dirty="0" err="1">
                <a:solidFill>
                  <a:srgbClr val="FFFF00"/>
                </a:solidFill>
              </a:rPr>
              <a:t>pagina</a:t>
            </a:r>
            <a:r>
              <a:rPr lang="en-US" sz="2000" dirty="0">
                <a:solidFill>
                  <a:srgbClr val="FFFF00"/>
                </a:solidFill>
              </a:rPr>
              <a:t> </a:t>
            </a:r>
            <a:r>
              <a:rPr lang="en-US" sz="2000" dirty="0" err="1">
                <a:solidFill>
                  <a:srgbClr val="FFFF00"/>
                </a:solidFill>
              </a:rPr>
              <a:t>oficială</a:t>
            </a:r>
            <a:r>
              <a:rPr lang="en-US" sz="2000" dirty="0">
                <a:solidFill>
                  <a:srgbClr val="FFFF00"/>
                </a:solidFill>
              </a:rPr>
              <a:t> a </a:t>
            </a:r>
            <a:r>
              <a:rPr lang="en-US" sz="2000" dirty="0" err="1">
                <a:solidFill>
                  <a:srgbClr val="FFFF00"/>
                </a:solidFill>
              </a:rPr>
              <a:t>școlii</a:t>
            </a:r>
            <a:r>
              <a:rPr lang="en-US" sz="2000" dirty="0">
                <a:solidFill>
                  <a:srgbClr val="FFFF00"/>
                </a:solidFill>
              </a:rPr>
              <a:t>- Facebook. </a:t>
            </a:r>
          </a:p>
          <a:p>
            <a:endParaRPr lang="en-US" dirty="0"/>
          </a:p>
        </p:txBody>
      </p:sp>
    </p:spTree>
    <p:extLst>
      <p:ext uri="{BB962C8B-B14F-4D97-AF65-F5344CB8AC3E}">
        <p14:creationId xmlns:p14="http://schemas.microsoft.com/office/powerpoint/2010/main" val="40857852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1254</TotalTime>
  <Words>913</Words>
  <Application>Microsoft Office PowerPoint</Application>
  <PresentationFormat>Custom</PresentationFormat>
  <Paragraphs>28</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Apex</vt:lpstr>
      <vt:lpstr>    ERASMUS PLUS KA101-062657</vt:lpstr>
      <vt:lpstr>Nivel Preprimar „SĂNĂTOȘI, FRUMOȘI, ISTEȚI” PROPUNĂTOR: prof. Păstae Andreea Monica </vt:lpstr>
      <vt:lpstr>activitatea opţională  va pune accentul pe caracterul formativ şi practic-aplicativ al activităţii elevilor, precum şi pe antrenarea lor în acţiuni de observare, de cercetare, de percepere şi redare a frumosului din mediul înconjurător, dezvoltând abilităţi, aptitudini şi capacităţi psiho-motrice şi creative, specifice unei educaţii pentru o dezvoltare durabilă.             Acest opțional este un material rezultat în urma mobilității din  cadrul Proiectului Erasmus plus ”Să înveți este distractiv” . Materialul este rezultat în urma cursului de formare „Progresive Approaches: Montessori, Waldorf, Reggio Emilia”, care a avut loc în perioada 2-9 IULIE 2021 în cadrul proiectului Erasmus Plus KA101-062657. Conținutul prezentului material reprezintă responsabilitatea exclusivă a autorilor, iar Agenția Națională și Comisia Europeană nu sunt responsabile pentru modul în care va fi folosit conținutul informației.   </vt:lpstr>
      <vt:lpstr>                                   </vt:lpstr>
      <vt:lpstr>    Nivel liceal „Alternative progresive în educație: Monessori, Waldorf, Reggio Emilia, Step by Step” Propunător : Prof. Țăndăreanu Tania- Ștefania  Tipul opţionalului : Opțional ca disciplină nouă  Durata: 1 an  Nr. ore/săptămână: 1 oră  Clasa: a XII –a  Anul şcolar: 2022-2023   </vt:lpstr>
      <vt:lpstr>PowerPoint Presentation</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RePack by Diakov</dc:creator>
  <cp:lastModifiedBy>Admin</cp:lastModifiedBy>
  <cp:revision>73</cp:revision>
  <dcterms:created xsi:type="dcterms:W3CDTF">2022-05-05T16:20:35Z</dcterms:created>
  <dcterms:modified xsi:type="dcterms:W3CDTF">2022-06-30T14:04:59Z</dcterms:modified>
</cp:coreProperties>
</file>