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7"/>
  </p:notesMasterIdLst>
  <p:sldIdLst>
    <p:sldId id="258" r:id="rId2"/>
    <p:sldId id="273" r:id="rId3"/>
    <p:sldId id="279" r:id="rId4"/>
    <p:sldId id="259" r:id="rId5"/>
    <p:sldId id="260" r:id="rId6"/>
    <p:sldId id="275" r:id="rId7"/>
    <p:sldId id="274" r:id="rId8"/>
    <p:sldId id="266" r:id="rId9"/>
    <p:sldId id="276" r:id="rId10"/>
    <p:sldId id="277" r:id="rId11"/>
    <p:sldId id="280" r:id="rId12"/>
    <p:sldId id="281" r:id="rId13"/>
    <p:sldId id="282" r:id="rId14"/>
    <p:sldId id="283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660F1A-C872-4864-956D-0ADD9C56E50B}">
          <p14:sldIdLst>
            <p14:sldId id="258"/>
            <p14:sldId id="273"/>
            <p14:sldId id="279"/>
            <p14:sldId id="259"/>
            <p14:sldId id="260"/>
            <p14:sldId id="275"/>
            <p14:sldId id="274"/>
          </p14:sldIdLst>
        </p14:section>
        <p14:section name="Untitled Section" id="{7B1DE65C-9126-4F94-876C-5BD93804666D}">
          <p14:sldIdLst>
            <p14:sldId id="266"/>
            <p14:sldId id="276"/>
            <p14:sldId id="277"/>
            <p14:sldId id="280"/>
            <p14:sldId id="281"/>
            <p14:sldId id="282"/>
            <p14:sldId id="28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9435" autoAdjust="0"/>
  </p:normalViewPr>
  <p:slideViewPr>
    <p:cSldViewPr snapToGrid="0">
      <p:cViewPr varScale="1">
        <p:scale>
          <a:sx n="52" d="100"/>
          <a:sy n="52" d="100"/>
        </p:scale>
        <p:origin x="81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46957-AAE0-4ECA-AB35-3DE52595B41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83E12-04CE-4F49-9B20-19449971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17" y="331913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00" i="1" dirty="0" smtClean="0"/>
              <a:t>ERASMUS PLUS KA101-062657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089" y="2398352"/>
            <a:ext cx="9905999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Progressive </a:t>
            </a:r>
            <a:r>
              <a:rPr lang="en-US" dirty="0" err="1" smtClean="0">
                <a:solidFill>
                  <a:schemeClr val="bg1"/>
                </a:solidFill>
              </a:rPr>
              <a:t>Approaches:Montessori</a:t>
            </a:r>
            <a:r>
              <a:rPr lang="en-US" dirty="0" smtClean="0">
                <a:solidFill>
                  <a:schemeClr val="bg1"/>
                </a:solidFill>
              </a:rPr>
              <a:t>, Waldorf, Reggio Emilia-curs de </a:t>
            </a:r>
            <a:r>
              <a:rPr lang="en-US" dirty="0" err="1" smtClean="0">
                <a:solidFill>
                  <a:schemeClr val="bg1"/>
                </a:solidFill>
              </a:rPr>
              <a:t>formare</a:t>
            </a:r>
            <a:r>
              <a:rPr lang="en-US" dirty="0" smtClean="0">
                <a:solidFill>
                  <a:schemeClr val="bg1"/>
                </a:solidFill>
              </a:rPr>
              <a:t>,  2-9 </a:t>
            </a:r>
            <a:r>
              <a:rPr lang="en-US" dirty="0" err="1" smtClean="0">
                <a:solidFill>
                  <a:schemeClr val="bg1"/>
                </a:solidFill>
              </a:rPr>
              <a:t>iulie</a:t>
            </a:r>
            <a:r>
              <a:rPr lang="en-US" dirty="0" smtClean="0">
                <a:solidFill>
                  <a:schemeClr val="bg1"/>
                </a:solidFill>
              </a:rPr>
              <a:t>, 2021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FFFF00"/>
                </a:solidFill>
              </a:rPr>
              <a:t> </a:t>
            </a:r>
            <a:r>
              <a:rPr lang="en-US" sz="1700" dirty="0" smtClean="0">
                <a:solidFill>
                  <a:srgbClr val="FFFF00"/>
                </a:solidFill>
              </a:rPr>
              <a:t>           </a:t>
            </a:r>
            <a:r>
              <a:rPr lang="it-IT" sz="1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o-RO" sz="17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o-RO" sz="17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de parenting </a:t>
            </a:r>
            <a:r>
              <a:rPr lang="ro-RO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proiectul Erasmus +,, Să înveți este distractiv”</a:t>
            </a:r>
          </a:p>
          <a:p>
            <a:pPr marL="0" indent="0" algn="ctr">
              <a:buNone/>
            </a:pPr>
            <a:r>
              <a:rPr lang="ro-RO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,, NOI ÎI AJUTĂM SĂ REUȘEASCĂ SINGURI”</a:t>
            </a:r>
          </a:p>
          <a:p>
            <a:pPr marL="0" indent="0">
              <a:buNone/>
            </a:pPr>
            <a:endParaRPr lang="ro-RO" sz="17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7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dirty="0" smtClean="0"/>
              <a:t>                 </a:t>
            </a:r>
            <a:r>
              <a:rPr lang="en-US" sz="1800" dirty="0" err="1"/>
              <a:t>Conţinutul</a:t>
            </a:r>
            <a:r>
              <a:rPr lang="en-US" sz="1800" dirty="0"/>
              <a:t> </a:t>
            </a:r>
            <a:r>
              <a:rPr lang="en-US" sz="1800" dirty="0" err="1"/>
              <a:t>prezentului</a:t>
            </a:r>
            <a:r>
              <a:rPr lang="en-US" sz="1800" dirty="0"/>
              <a:t> material </a:t>
            </a:r>
            <a:r>
              <a:rPr lang="en-US" sz="1800" dirty="0" err="1"/>
              <a:t>reprezintă</a:t>
            </a:r>
            <a:r>
              <a:rPr lang="en-US" sz="1800" dirty="0"/>
              <a:t> </a:t>
            </a:r>
            <a:r>
              <a:rPr lang="en-US" sz="1800" dirty="0" err="1"/>
              <a:t>responsabilitatea</a:t>
            </a:r>
            <a:r>
              <a:rPr lang="en-US" sz="1800" dirty="0"/>
              <a:t> </a:t>
            </a:r>
            <a:r>
              <a:rPr lang="en-US" sz="1800" dirty="0" err="1"/>
              <a:t>exclusivă</a:t>
            </a:r>
            <a:r>
              <a:rPr lang="en-US" sz="1800" dirty="0"/>
              <a:t> a </a:t>
            </a:r>
            <a:r>
              <a:rPr lang="en-US" sz="1800" dirty="0" err="1"/>
              <a:t>autorilor</a:t>
            </a:r>
            <a:r>
              <a:rPr lang="en-US" sz="1800" dirty="0"/>
              <a:t>, </a:t>
            </a:r>
            <a:r>
              <a:rPr lang="en-US" sz="1800" dirty="0" err="1"/>
              <a:t>iar</a:t>
            </a:r>
            <a:r>
              <a:rPr lang="en-US" sz="1800" dirty="0"/>
              <a:t> </a:t>
            </a:r>
            <a:r>
              <a:rPr lang="en-US" sz="1800" dirty="0" err="1"/>
              <a:t>Agenţia</a:t>
            </a:r>
            <a:r>
              <a:rPr lang="en-US" sz="1800" dirty="0"/>
              <a:t> </a:t>
            </a:r>
            <a:r>
              <a:rPr lang="en-US" sz="1800" dirty="0" err="1"/>
              <a:t>Naţională</a:t>
            </a:r>
            <a:r>
              <a:rPr lang="en-US" sz="1800" dirty="0"/>
              <a:t> </a:t>
            </a:r>
            <a:r>
              <a:rPr lang="en-US" sz="1800" dirty="0" err="1"/>
              <a:t>şi</a:t>
            </a:r>
            <a:r>
              <a:rPr lang="en-US" sz="1800" dirty="0"/>
              <a:t> </a:t>
            </a:r>
            <a:r>
              <a:rPr lang="en-US" sz="1800" dirty="0" err="1"/>
              <a:t>Comisia</a:t>
            </a:r>
            <a:r>
              <a:rPr lang="en-US" sz="1800" dirty="0"/>
              <a:t> </a:t>
            </a:r>
            <a:r>
              <a:rPr lang="en-US" sz="1800" dirty="0" err="1"/>
              <a:t>Europeană</a:t>
            </a:r>
            <a:r>
              <a:rPr lang="en-US" sz="1800" dirty="0"/>
              <a:t> nu </a:t>
            </a:r>
            <a:r>
              <a:rPr lang="en-US" sz="1800" dirty="0" err="1"/>
              <a:t>sunt</a:t>
            </a:r>
            <a:r>
              <a:rPr lang="en-US" sz="1800" dirty="0"/>
              <a:t> </a:t>
            </a:r>
            <a:r>
              <a:rPr lang="en-US" sz="1800" dirty="0" err="1"/>
              <a:t>responsabile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modul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care </a:t>
            </a:r>
            <a:r>
              <a:rPr lang="en-US" sz="1800" dirty="0" err="1"/>
              <a:t>va</a:t>
            </a:r>
            <a:r>
              <a:rPr lang="en-US" sz="1800" dirty="0"/>
              <a:t> fi </a:t>
            </a:r>
            <a:r>
              <a:rPr lang="en-US" sz="1800" dirty="0" err="1"/>
              <a:t>folosit</a:t>
            </a:r>
            <a:r>
              <a:rPr lang="en-US" sz="1800" dirty="0"/>
              <a:t> </a:t>
            </a:r>
            <a:r>
              <a:rPr lang="en-US" sz="1800" dirty="0" err="1"/>
              <a:t>conţinutul</a:t>
            </a:r>
            <a:r>
              <a:rPr lang="en-US" sz="1800" dirty="0"/>
              <a:t> </a:t>
            </a:r>
            <a:r>
              <a:rPr lang="en-US" sz="1800" dirty="0" err="1"/>
              <a:t>informaţiei</a:t>
            </a:r>
            <a:r>
              <a:rPr lang="ro-RO" sz="1800" dirty="0"/>
              <a:t>.</a:t>
            </a:r>
            <a:endParaRPr lang="en-US" sz="1800" dirty="0"/>
          </a:p>
          <a:p>
            <a:pPr marL="0" indent="0">
              <a:buNone/>
            </a:pPr>
            <a:endParaRPr lang="en-US" sz="1700" dirty="0" smtClean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17" y="331913"/>
            <a:ext cx="4397829" cy="132904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70" y="517843"/>
            <a:ext cx="2588260" cy="15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Amalia\Desktop\parenting\263423082_4366958896766896_8244892638494210623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9" y="1676400"/>
            <a:ext cx="3252451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malia\Desktop\image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666878"/>
            <a:ext cx="3251200" cy="42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malia\Desktop\image0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45" y="1666878"/>
            <a:ext cx="4006055" cy="42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malia\Desktop\parenting\291936608_444563467293897_13601697828276168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6401"/>
            <a:ext cx="4776787" cy="29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malia\Desktop\parenting\292415911_598462184964648_48263541219014074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1" y="3638550"/>
            <a:ext cx="5626100" cy="30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alia\Desktop\parenting\292434928_431148345564856_417326639276373407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406400"/>
            <a:ext cx="5626100" cy="30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malia\Desktop\parenting\292528323_412691524237867_811491722328581045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474614"/>
            <a:ext cx="4776787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malia\Desktop\parenting\292091624_594278822270516_51014864447826046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419101"/>
            <a:ext cx="3949701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malia\Desktop\parenting\291841278_438326978213858_720123332814390071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92102"/>
            <a:ext cx="3962400" cy="25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malia\Desktop\parenting\292415911_598462184964648_48263541219014074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3340100"/>
            <a:ext cx="4202111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malia\Desktop\parenting\292920219_579603787089341_387077686294271499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9" y="1562101"/>
            <a:ext cx="2712995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malia\Desktop\parenting\293798303_628847444916376_198733829683695984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99" y="3073400"/>
            <a:ext cx="4140201" cy="33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malia\Desktop\parenting\293282653_586683096204462_10434700436856891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43307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malia\Desktop\parenting\294387362_554323903086303_899624954576542993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32200"/>
            <a:ext cx="48006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malia\Desktop\parenting\292461467_3004630893003290_7252612608264616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0"/>
            <a:ext cx="4330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malia\Desktop\parenting\292544356_729889431632385_5909070822882165545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1" y="1460500"/>
            <a:ext cx="30607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malia\Desktop\292022375_1201486800632365_3593496603939990790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55600"/>
            <a:ext cx="4572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malia\Desktop\289894827_747582076563201_55529961411216268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95" y="2368551"/>
            <a:ext cx="5687706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malia\Desktop\293219753_726842801761008_229494943147939590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7200"/>
            <a:ext cx="5981701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5461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Feedback-ul părinților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209800"/>
            <a:ext cx="9931400" cy="4241800"/>
          </a:xfrm>
        </p:spPr>
        <p:txBody>
          <a:bodyPr>
            <a:normAutofit/>
          </a:bodyPr>
          <a:lstStyle/>
          <a:p>
            <a:endParaRPr lang="ro-RO" sz="1800" dirty="0" smtClean="0"/>
          </a:p>
          <a:p>
            <a:r>
              <a:rPr lang="ro-RO" sz="1800" dirty="0" smtClean="0"/>
              <a:t>Adriana C.,,</a:t>
            </a:r>
            <a:r>
              <a:rPr lang="en-US" sz="1800" dirty="0" smtClean="0"/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Recompensarea</a:t>
            </a:r>
            <a:r>
              <a:rPr lang="ro-RO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comportamentelor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nedorite</a:t>
            </a:r>
            <a:r>
              <a:rPr lang="ro-RO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i="1" dirty="0" smtClean="0">
                <a:latin typeface="Times New Roman" pitchFamily="18" charset="0"/>
                <a:cs typeface="Times New Roman" pitchFamily="18" charset="0"/>
              </a:rPr>
              <a:t>crează </a:t>
            </a:r>
            <a:r>
              <a:rPr lang="vi-VN" sz="1800" i="1" dirty="0">
                <a:latin typeface="Times New Roman" pitchFamily="18" charset="0"/>
                <a:cs typeface="Times New Roman" pitchFamily="18" charset="0"/>
              </a:rPr>
              <a:t>probleme în </a:t>
            </a:r>
            <a:r>
              <a:rPr lang="vi-VN" sz="1800" i="1" dirty="0" smtClean="0">
                <a:latin typeface="Times New Roman" pitchFamily="18" charset="0"/>
                <a:cs typeface="Times New Roman" pitchFamily="18" charset="0"/>
              </a:rPr>
              <a:t>relația</a:t>
            </a:r>
            <a:r>
              <a:rPr lang="ro-RO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i="1" dirty="0" smtClean="0">
                <a:latin typeface="Times New Roman" pitchFamily="18" charset="0"/>
                <a:cs typeface="Times New Roman" pitchFamily="18" charset="0"/>
              </a:rPr>
              <a:t>părinte-copil.</a:t>
            </a:r>
            <a:r>
              <a:rPr lang="ro-RO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Aceasta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probabil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ro-RO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întâlnite</a:t>
            </a:r>
            <a:r>
              <a:rPr lang="ro-RO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i="1" dirty="0" smtClean="0">
                <a:latin typeface="Times New Roman" pitchFamily="18" charset="0"/>
                <a:cs typeface="Times New Roman" pitchFamily="18" charset="0"/>
              </a:rPr>
              <a:t>erori </a:t>
            </a:r>
            <a:r>
              <a:rPr lang="it-IT" sz="1800" i="1" dirty="0">
                <a:latin typeface="Times New Roman" pitchFamily="18" charset="0"/>
                <a:cs typeface="Times New Roman" pitchFamily="18" charset="0"/>
              </a:rPr>
              <a:t>de educație pe care </a:t>
            </a:r>
            <a:r>
              <a:rPr lang="it-IT" sz="1800" i="1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ro-RO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i="1" dirty="0" smtClean="0">
                <a:latin typeface="Times New Roman" pitchFamily="18" charset="0"/>
                <a:cs typeface="Times New Roman" pitchFamily="18" charset="0"/>
              </a:rPr>
              <a:t>fac</a:t>
            </a:r>
            <a:r>
              <a:rPr lang="ro-RO" sz="1800" i="1" dirty="0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ro-RO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i="1" dirty="0" smtClean="0">
                <a:latin typeface="Times New Roman" pitchFamily="18" charset="0"/>
                <a:cs typeface="Times New Roman" pitchFamily="18" charset="0"/>
              </a:rPr>
              <a:t>și am înțeles cum să procedez.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o-RO" sz="1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Cătălin A</a:t>
            </a:r>
            <a:r>
              <a:rPr lang="ro-RO" sz="1800" i="1" dirty="0" smtClean="0">
                <a:latin typeface="Times New Roman" pitchFamily="18" charset="0"/>
                <a:cs typeface="Times New Roman" pitchFamily="18" charset="0"/>
              </a:rPr>
              <a:t>.,, Am învățat că trebuie să mă conectez cu fetița mea, să învăț felul ei de a fi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decodifica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ro-RO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i="1" dirty="0" smtClean="0">
                <a:latin typeface="Times New Roman" pitchFamily="18" charset="0"/>
                <a:cs typeface="Times New Roman" pitchFamily="18" charset="0"/>
              </a:rPr>
              <a:t>corect </a:t>
            </a:r>
            <a:r>
              <a:rPr lang="vi-VN" sz="1800" i="1" dirty="0">
                <a:latin typeface="Times New Roman" pitchFamily="18" charset="0"/>
                <a:cs typeface="Times New Roman" pitchFamily="18" charset="0"/>
              </a:rPr>
              <a:t>mesajul pe </a:t>
            </a:r>
            <a:r>
              <a:rPr lang="vi-VN" sz="1800" i="1" dirty="0" smtClean="0"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vi-VN" sz="1800" i="1" dirty="0">
                <a:latin typeface="Times New Roman" pitchFamily="18" charset="0"/>
                <a:cs typeface="Times New Roman" pitchFamily="18" charset="0"/>
              </a:rPr>
              <a:t>dorește să îl </a:t>
            </a:r>
            <a:r>
              <a:rPr lang="vi-VN" sz="1800" i="1" dirty="0" smtClean="0">
                <a:latin typeface="Times New Roman" pitchFamily="18" charset="0"/>
                <a:cs typeface="Times New Roman" pitchFamily="18" charset="0"/>
              </a:rPr>
              <a:t>transmită</a:t>
            </a:r>
            <a:r>
              <a:rPr lang="ro-RO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o-RO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sz="1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800" i="1" dirty="0" smtClean="0">
                <a:latin typeface="Times New Roman" pitchFamily="18" charset="0"/>
                <a:cs typeface="Times New Roman" pitchFamily="18" charset="0"/>
              </a:rPr>
              <a:t>Andreea P.,,</a:t>
            </a:r>
            <a:r>
              <a:rPr lang="vi-VN" sz="1800" dirty="0"/>
              <a:t> </a:t>
            </a:r>
            <a:r>
              <a:rPr lang="ro-RO" sz="1800" i="1" dirty="0"/>
              <a:t>E</a:t>
            </a:r>
            <a:r>
              <a:rPr lang="vi-VN" sz="1800" i="1" dirty="0" smtClean="0"/>
              <a:t>ste </a:t>
            </a:r>
            <a:r>
              <a:rPr lang="vi-VN" sz="1800" i="1" dirty="0"/>
              <a:t>important să </a:t>
            </a:r>
            <a:r>
              <a:rPr lang="vi-VN" sz="1800" i="1" dirty="0" smtClean="0"/>
              <a:t>găs</a:t>
            </a:r>
            <a:r>
              <a:rPr lang="ro-RO" sz="1800" i="1" dirty="0" smtClean="0"/>
              <a:t>esc </a:t>
            </a:r>
            <a:r>
              <a:rPr lang="vi-VN" sz="1800" i="1" dirty="0" smtClean="0"/>
              <a:t> </a:t>
            </a:r>
            <a:r>
              <a:rPr lang="vi-VN" sz="1800" i="1" dirty="0"/>
              <a:t>întotdeauna timp pentru a </a:t>
            </a:r>
            <a:r>
              <a:rPr lang="ro-RO" sz="1800" i="1" dirty="0" smtClean="0"/>
              <a:t>mă</a:t>
            </a:r>
            <a:r>
              <a:rPr lang="ro-RO" sz="1800" i="1" dirty="0"/>
              <a:t> </a:t>
            </a:r>
            <a:r>
              <a:rPr lang="vi-VN" sz="1800" i="1" dirty="0" smtClean="0"/>
              <a:t>bucura jucându-</a:t>
            </a:r>
            <a:r>
              <a:rPr lang="ro-RO" sz="1800" i="1" dirty="0" smtClean="0"/>
              <a:t>mă</a:t>
            </a:r>
            <a:r>
              <a:rPr lang="vi-VN" sz="1800" i="1" dirty="0" smtClean="0"/>
              <a:t> </a:t>
            </a:r>
            <a:r>
              <a:rPr lang="vi-VN" sz="1800" i="1" dirty="0"/>
              <a:t>cu copiii</a:t>
            </a:r>
            <a:r>
              <a:rPr lang="vi-VN" sz="1800" i="1" dirty="0" smtClean="0"/>
              <a:t>.</a:t>
            </a:r>
            <a:r>
              <a:rPr lang="en-US" sz="1800" i="1" dirty="0" smtClean="0"/>
              <a:t>”</a:t>
            </a:r>
          </a:p>
          <a:p>
            <a:endParaRPr lang="ro-RO" sz="1800" i="1" dirty="0" smtClean="0"/>
          </a:p>
          <a:p>
            <a:r>
              <a:rPr lang="ro-RO" sz="1800" i="1" dirty="0" smtClean="0"/>
              <a:t>Daniela I.,,</a:t>
            </a:r>
            <a:r>
              <a:rPr lang="it-IT" sz="1800" dirty="0"/>
              <a:t> </a:t>
            </a:r>
            <a:r>
              <a:rPr lang="it-IT" sz="1800" i="1" dirty="0"/>
              <a:t>Copilul simte că i se </a:t>
            </a:r>
            <a:r>
              <a:rPr lang="it-IT" sz="1800" i="1" dirty="0" smtClean="0"/>
              <a:t>dedică</a:t>
            </a:r>
            <a:r>
              <a:rPr lang="ro-RO" sz="1800" i="1" dirty="0" smtClean="0"/>
              <a:t> </a:t>
            </a:r>
            <a:r>
              <a:rPr lang="fr-FR" sz="1800" i="1" dirty="0" err="1" smtClean="0"/>
              <a:t>din</a:t>
            </a:r>
            <a:r>
              <a:rPr lang="fr-FR" sz="1800" i="1" dirty="0" smtClean="0"/>
              <a:t> </a:t>
            </a:r>
            <a:r>
              <a:rPr lang="fr-FR" sz="1800" i="1" dirty="0" err="1"/>
              <a:t>timpul</a:t>
            </a:r>
            <a:r>
              <a:rPr lang="fr-FR" sz="1800" i="1" dirty="0"/>
              <a:t> </a:t>
            </a:r>
            <a:r>
              <a:rPr lang="fr-FR" sz="1800" i="1" dirty="0" err="1" smtClean="0"/>
              <a:t>celuilalt</a:t>
            </a:r>
            <a:r>
              <a:rPr lang="ro-RO" sz="1800" i="1" dirty="0"/>
              <a:t> </a:t>
            </a:r>
            <a:r>
              <a:rPr lang="fr-FR" sz="1800" i="1" dirty="0" smtClean="0"/>
              <a:t> </a:t>
            </a:r>
            <a:r>
              <a:rPr lang="fr-FR" sz="1800" i="1" dirty="0" err="1"/>
              <a:t>și</a:t>
            </a:r>
            <a:r>
              <a:rPr lang="fr-FR" sz="1800" i="1" dirty="0"/>
              <a:t> </a:t>
            </a:r>
            <a:r>
              <a:rPr lang="fr-FR" sz="1800" i="1" dirty="0" smtClean="0"/>
              <a:t>se</a:t>
            </a:r>
            <a:r>
              <a:rPr lang="ro-RO" sz="1800" i="1" dirty="0" smtClean="0"/>
              <a:t> </a:t>
            </a:r>
            <a:r>
              <a:rPr lang="en-US" sz="1800" i="1" dirty="0" err="1" smtClean="0"/>
              <a:t>simte</a:t>
            </a:r>
            <a:r>
              <a:rPr lang="en-US" sz="1800" i="1" dirty="0" smtClean="0"/>
              <a:t> important.</a:t>
            </a:r>
            <a:r>
              <a:rPr lang="ro-RO" sz="1800" i="1" dirty="0" smtClean="0"/>
              <a:t>Promit să aplic tot ce am învățat!</a:t>
            </a:r>
            <a:r>
              <a:rPr lang="en-US" sz="1800" i="1" dirty="0" smtClean="0"/>
              <a:t>”</a:t>
            </a:r>
            <a:endParaRPr lang="ro-RO" sz="1800" i="1" dirty="0" smtClean="0"/>
          </a:p>
          <a:p>
            <a:endParaRPr lang="ro-RO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parenting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eficient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sprijină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dezvolte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 mare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varietate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abilități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inclusiv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performanțe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academic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îmbunătățite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cognitivă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abilități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sociale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reglare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emoțională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rezistență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emoțională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capacitatea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a face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față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adversității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autodisciplină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motivație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intrinsecă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sănătate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mentală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fizică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probabilitate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mică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a 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angaja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comportamente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riscante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Kyriazos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Stalikas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2018; Sanders, Kirby,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Tellegen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Day, 2014).</a:t>
            </a:r>
          </a:p>
          <a:p>
            <a:pPr marL="13716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atitudine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parentală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slabă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conflictul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membrii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familiei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problemele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conjugale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numim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câteva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factori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importanți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care pot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influența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puternic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riscul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dezvolta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diferite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psihopatologie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probleme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comportament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tulburări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învățare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716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3716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Alegerea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specific de a 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comporta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părinți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stabilește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interacțiunii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calității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relației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părinte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copil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Proiectul Parenting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Scopul activităților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 smtClean="0"/>
          </a:p>
          <a:p>
            <a:endParaRPr lang="ro-RO" dirty="0"/>
          </a:p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mbunătățirea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capacităților părinților, astfel încât aceștia</a:t>
            </a:r>
          </a:p>
          <a:p>
            <a:pPr marL="137160" indent="0" algn="ctr">
              <a:buNone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poată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satisface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eficient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nevoile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complexe ale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rolului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ccentul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proiectului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țintește sprijinirea indivizilor în dobândirea și dezvoltarea abilităților de bază și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competențelor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cheie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1146" y="939800"/>
            <a:ext cx="10039154" cy="5549900"/>
          </a:xfrm>
        </p:spPr>
        <p:txBody>
          <a:bodyPr>
            <a:normAutofit fontScale="90000"/>
          </a:bodyPr>
          <a:lstStyle/>
          <a:p>
            <a:r>
              <a:rPr lang="en-US" sz="4900" dirty="0" err="1" smtClean="0">
                <a:effectLst/>
                <a:latin typeface="Times New Roman" pitchFamily="18" charset="0"/>
                <a:cs typeface="Times New Roman" pitchFamily="18" charset="0"/>
              </a:rPr>
              <a:t>Obiective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comunicării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părinte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copil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abilității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a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asculta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activ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părintele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Distracție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împărtășită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Activități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comune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copilul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calitate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petrecut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Împreună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Învățarea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consolidarea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comportamentelor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dezirabile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Stingerea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comportamentelor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nedorite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Imbunatatirea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comunicării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părinte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copil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capacității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ascultare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activă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părintelui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empatizării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părinte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ascultare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activă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413" y="618518"/>
            <a:ext cx="9905998" cy="1489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/>
            </a:r>
            <a:br>
              <a:rPr lang="ro-RO" dirty="0">
                <a:solidFill>
                  <a:srgbClr val="00206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10514011" cy="458071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                                 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1413" y="618518"/>
            <a:ext cx="9905998" cy="1489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9800" y="1582341"/>
            <a:ext cx="11023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Grupuri țintă</a:t>
            </a:r>
          </a:p>
          <a:p>
            <a:pPr algn="ctr"/>
            <a:endParaRPr lang="ro-RO" b="1" dirty="0"/>
          </a:p>
          <a:p>
            <a:pPr algn="ctr"/>
            <a:r>
              <a:rPr lang="ro-RO" b="1" dirty="0"/>
              <a:t>	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Grupurile țintă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ale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workshopurilor au fost alcătuite din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110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ărinți ai elevilor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Colegiului Național Pedagogic „Ștefan Velovan” din Craiova, cărora li s-a prezentat specificul alternativelor 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Montessori, Waldorf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și </a:t>
            </a:r>
            <a:r>
              <a:rPr lang="ro-RO" sz="2800" i="1" dirty="0" err="1">
                <a:latin typeface="Times New Roman" pitchFamily="18" charset="0"/>
                <a:cs typeface="Times New Roman" pitchFamily="18" charset="0"/>
              </a:rPr>
              <a:t>Regio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Emilia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în vederea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alit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ății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relației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părinte-copii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, care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un impact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imens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dezvoltării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celor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mici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Dovezile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științifice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studiile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comportamentale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sociale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experimentale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educaționale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arată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practicile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parentale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au 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influență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majoră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dezvoltării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copiilor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>
                <a:effectLst/>
                <a:latin typeface="Times New Roman" pitchFamily="18" charset="0"/>
                <a:cs typeface="Times New Roman" pitchFamily="18" charset="0"/>
              </a:rPr>
              <a:t>Abordarea </a:t>
            </a:r>
            <a:r>
              <a:rPr lang="it-IT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Reggio Emilia </a:t>
            </a:r>
            <a:r>
              <a:rPr lang="it-IT" sz="3600" dirty="0">
                <a:effectLst/>
                <a:latin typeface="Times New Roman" pitchFamily="18" charset="0"/>
                <a:cs typeface="Times New Roman" pitchFamily="18" charset="0"/>
              </a:rPr>
              <a:t>și beneficiile ei</a:t>
            </a:r>
            <a:r>
              <a:rPr lang="it-IT" dirty="0">
                <a:effectLst/>
              </a:rPr>
              <a:t/>
            </a:r>
            <a:br>
              <a:rPr lang="it-IT" dirty="0">
                <a:effectLst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917700"/>
            <a:ext cx="10972800" cy="4391660"/>
          </a:xfrm>
        </p:spPr>
        <p:txBody>
          <a:bodyPr/>
          <a:lstStyle/>
          <a:p>
            <a:pPr marL="137160" indent="0">
              <a:buNone/>
            </a:pPr>
            <a:r>
              <a:rPr lang="ro-RO" dirty="0" smtClean="0"/>
              <a:t>	</a:t>
            </a:r>
          </a:p>
          <a:p>
            <a:pPr marL="137160" indent="0">
              <a:buNone/>
            </a:pPr>
            <a:r>
              <a:rPr lang="ro-RO" sz="2400" dirty="0"/>
              <a:t>	</a:t>
            </a:r>
            <a:r>
              <a:rPr lang="vi-VN" sz="2400" dirty="0" smtClean="0"/>
              <a:t>Unul dintre cele mai mari beneficii ale abordării Reggio Emilia este faptul că </a:t>
            </a:r>
            <a:r>
              <a:rPr lang="vi-VN" sz="2400" b="1" dirty="0" smtClean="0"/>
              <a:t>învățarea este centrată în jurul intereselor copilului, este naturală, pornită din curiozitate</a:t>
            </a:r>
            <a:r>
              <a:rPr lang="vi-VN" sz="2400" dirty="0" smtClean="0"/>
              <a:t>. Fiind </a:t>
            </a:r>
            <a:r>
              <a:rPr lang="vi-VN" sz="2400" b="1" dirty="0" smtClean="0"/>
              <a:t>stăpân pe propria învățare, copilul deprinde plăcerea de a învăța și în felul acesta își dezvoltă abilitatea esențială de a învăța pe tot parcursul vieții</a:t>
            </a:r>
            <a:r>
              <a:rPr lang="vi-VN" sz="2400" dirty="0" smtClean="0"/>
              <a:t>. Un om dornic și capabil să învețe poate oricând ține pasul cu schimbările din piața muncii, se poate adapta și reinventa oricărui context. Un alt beneficiu este că </a:t>
            </a:r>
            <a:r>
              <a:rPr lang="vi-VN" sz="2400" b="1" dirty="0" smtClean="0"/>
              <a:t>învățarea este practică, bazată pe proiecte, cu aplicabilitate imediată în cotidian</a:t>
            </a:r>
            <a:r>
              <a:rPr lang="vi-VN" sz="2400" dirty="0" smtClean="0"/>
              <a:t>.</a:t>
            </a:r>
            <a:endParaRPr lang="en-US" sz="2400" dirty="0"/>
          </a:p>
        </p:txBody>
      </p:sp>
      <p:pic>
        <p:nvPicPr>
          <p:cNvPr id="1026" name="Picture 2" descr="C:\Users\Amalia\Desktop\regio 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5210">
            <a:off x="349837" y="365928"/>
            <a:ext cx="2041979" cy="183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22" y="93132"/>
            <a:ext cx="9905955" cy="1913467"/>
          </a:xfrm>
        </p:spPr>
        <p:txBody>
          <a:bodyPr>
            <a:normAutofit/>
          </a:bodyPr>
          <a:lstStyle/>
          <a:p>
            <a:r>
              <a:rPr lang="ro-RO" sz="2000" dirty="0">
                <a:solidFill>
                  <a:srgbClr val="002060"/>
                </a:solidFill>
              </a:rPr>
              <a:t/>
            </a:r>
            <a:br>
              <a:rPr lang="ro-RO" sz="2000" dirty="0">
                <a:solidFill>
                  <a:srgbClr val="00206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92667" y="2057401"/>
            <a:ext cx="10495535" cy="43942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3800" y="203200"/>
            <a:ext cx="988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CAT DE EFICIENTA ESTE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METODA MONTESSORI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IN INVATAMANTUL PRIMAR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Descoperirea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comorilor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zac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ascunse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universul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psihic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primei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copilării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”(M. Montessori 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Minte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absorbantă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transformă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educaţia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într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ajutor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vieţii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b="1" dirty="0"/>
          </a:p>
          <a:p>
            <a:endParaRPr lang="en-US" b="1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477" y="1739900"/>
            <a:ext cx="116749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începutul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1900, dr. Maria Montessori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elaborat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această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educaţională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baza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observaţiilor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ştiinţifice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comportamentului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Având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cunoştinţe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materie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pedagogie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antropologie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psihiatrie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dezvoltat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naşte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 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potenţial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valorificat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copilul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nefiind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un “vas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care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aşteaptă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umplut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fiinţă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autoeducaţie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care 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bucură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recunoaştere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toată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lumea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Modelul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pedagogic Montessori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copilul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centru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Montessori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învaţă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competitiv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care-i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susţine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permanenţă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concentrându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individualitatea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copilului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nevoile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https://scoalamonterra.ro/wp-content/uploads/2016/11/imaginatia-1024x6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77" y="4048224"/>
            <a:ext cx="3242123" cy="252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900" y="1181101"/>
            <a:ext cx="727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                                </a:t>
            </a:r>
            <a:r>
              <a:rPr lang="en-US" dirty="0" smtClean="0"/>
              <a:t>CE </a:t>
            </a:r>
            <a:r>
              <a:rPr lang="en-US" dirty="0"/>
              <a:t>STIM </a:t>
            </a:r>
            <a:r>
              <a:rPr lang="en-US" dirty="0" smtClean="0"/>
              <a:t>DESPRE</a:t>
            </a:r>
            <a:r>
              <a:rPr lang="ro-RO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WALDORF</a:t>
            </a:r>
            <a:endParaRPr lang="en-US" dirty="0"/>
          </a:p>
        </p:txBody>
      </p:sp>
      <p:sp>
        <p:nvSpPr>
          <p:cNvPr id="5" name="Săgeată la dreapta 11"/>
          <p:cNvSpPr/>
          <p:nvPr/>
        </p:nvSpPr>
        <p:spPr>
          <a:xfrm>
            <a:off x="827584" y="4221088"/>
            <a:ext cx="1986520" cy="1132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06800" y="751344"/>
            <a:ext cx="81407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o-RO" dirty="0" smtClean="0">
              <a:latin typeface="Comic Sans MS" pitchFamily="66" charset="0"/>
            </a:endParaRPr>
          </a:p>
          <a:p>
            <a:pPr algn="just"/>
            <a:endParaRPr lang="ro-RO" dirty="0">
              <a:latin typeface="Comic Sans MS" pitchFamily="66" charset="0"/>
            </a:endParaRPr>
          </a:p>
          <a:p>
            <a:pPr algn="just"/>
            <a:endParaRPr lang="ro-RO" dirty="0" smtClean="0">
              <a:latin typeface="Comic Sans MS" pitchFamily="66" charset="0"/>
            </a:endParaRPr>
          </a:p>
          <a:p>
            <a:pPr algn="just"/>
            <a:endParaRPr lang="ro-RO" dirty="0">
              <a:latin typeface="Comic Sans MS" pitchFamily="66" charset="0"/>
            </a:endParaRPr>
          </a:p>
          <a:p>
            <a:pPr algn="just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școlilor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Waldorf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bazată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noțiuni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omului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domeniile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trupesc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sufletesc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spiritual,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menite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ofere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dascălului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înțelegere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ființa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lăuntrică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copilului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Acestea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rămân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însă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numai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devin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conținuturi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propriu-zise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predare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pildă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consideră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copil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parcurge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septenarii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perioade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funcție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caracteristicile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acestora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stabilesc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unele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aspecte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desfășurării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educației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Concepția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pedagogică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școlilor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Waldorf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susține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numai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printr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predare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corespunzătoare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necesităților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interioare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fiecărei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vârste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ajunge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omului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sensul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libertății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motiv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care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numită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educație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libertate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Această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denumire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totuși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greșit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înțeleasă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nefiind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vorba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un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învățământ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acordă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libertate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deplină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copilului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ci de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pregătire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vederea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dobândirii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gândiri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independente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odată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maturitatea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Imagine 8" descr="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1799786"/>
            <a:ext cx="2755900" cy="21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Fotografii</a:t>
            </a:r>
            <a:r>
              <a:rPr lang="en-US" dirty="0" smtClean="0"/>
              <a:t> din </a:t>
            </a:r>
            <a:r>
              <a:rPr lang="en-US" dirty="0" err="1" smtClean="0"/>
              <a:t>timpul</a:t>
            </a:r>
            <a:r>
              <a:rPr lang="en-US" dirty="0" smtClean="0"/>
              <a:t> </a:t>
            </a:r>
            <a:r>
              <a:rPr lang="en-US" dirty="0" err="1" smtClean="0"/>
              <a:t>activit</a:t>
            </a:r>
            <a:r>
              <a:rPr lang="ro-RO" dirty="0" smtClean="0"/>
              <a:t>ăților</a:t>
            </a:r>
            <a:endParaRPr lang="en-US" dirty="0"/>
          </a:p>
        </p:txBody>
      </p:sp>
      <p:pic>
        <p:nvPicPr>
          <p:cNvPr id="2050" name="Picture 2" descr="C:\Users\Amalia\Desktop\parenting\263173370_361438279089226_587553698421094628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013200"/>
            <a:ext cx="486410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malia\Desktop\parenting\263303220_266402322217961_78891920459048368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479747"/>
            <a:ext cx="2997200" cy="22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malia\Desktop\parenting\263344636_682807099745813_352150261891940669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420467"/>
            <a:ext cx="3238500" cy="23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malia\Desktop\parenting\263482813_423706582578840_741636701962264876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479747"/>
            <a:ext cx="3175000" cy="47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1870</TotalTime>
  <Words>344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Apex</vt:lpstr>
      <vt:lpstr>    ERASMUS PLUS KA101-062657</vt:lpstr>
      <vt:lpstr>Proiectul Parenting</vt:lpstr>
      <vt:lpstr>Scopul activităților</vt:lpstr>
      <vt:lpstr>Obiective   Dezvoltarea comunicării între părinte și copil • Dezvoltarea abilității de a asculta activ părintele Distracție împărtășită • Activități comune cu copilul • Timp de calitate petrecut Împreună • Învățarea și consolidarea comportamentelor dezirabile Stingerea comportamentelor nedorite • Imbunatatirea comunicării între părinte și copil • Dezvoltarea capacității de ascultare activă a părintelui • Dezvoltarea empatizării la părinte prin ascultare activă </vt:lpstr>
      <vt:lpstr>                                 </vt:lpstr>
      <vt:lpstr>Abordarea Reggio Emilia și beneficiile ei </vt:lpstr>
      <vt:lpstr>  </vt:lpstr>
      <vt:lpstr>PowerPoint Presentation</vt:lpstr>
      <vt:lpstr>Fotografii din timpul activităților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Feedback-ul părinților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PASTAE ANDREEA-MONICA</cp:lastModifiedBy>
  <cp:revision>97</cp:revision>
  <dcterms:created xsi:type="dcterms:W3CDTF">2022-05-05T16:20:35Z</dcterms:created>
  <dcterms:modified xsi:type="dcterms:W3CDTF">2022-08-07T20:53:53Z</dcterms:modified>
</cp:coreProperties>
</file>