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6" r:id="rId5"/>
    <p:sldId id="257" r:id="rId6"/>
    <p:sldId id="258" r:id="rId7"/>
    <p:sldId id="259" r:id="rId8"/>
    <p:sldId id="260" r:id="rId9"/>
    <p:sldId id="261" r:id="rId10"/>
    <p:sldId id="262" r:id="rId11"/>
    <p:sldId id="263" r:id="rId12"/>
    <p:sldId id="264"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4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zitiv titlu">
    <p:spTree>
      <p:nvGrpSpPr>
        <p:cNvPr id="1" name=""/>
        <p:cNvGrpSpPr/>
        <p:nvPr/>
      </p:nvGrpSpPr>
      <p:grpSpPr>
        <a:xfrm>
          <a:off x="0" y="0"/>
          <a:ext cx="0" cy="0"/>
          <a:chOff x="0" y="0"/>
          <a:chExt cx="0" cy="0"/>
        </a:xfrm>
      </p:grpSpPr>
      <p:sp>
        <p:nvSpPr>
          <p:cNvPr id="8" name="Dreptunghi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ector drep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u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o-RO" smtClean="0"/>
              <a:t>Faceți clic pentru a edita stilul de titlu Coordonator</a:t>
            </a:r>
            <a:endParaRPr kumimoji="0" lang="en-US"/>
          </a:p>
        </p:txBody>
      </p:sp>
      <p:sp>
        <p:nvSpPr>
          <p:cNvPr id="25" name="Subtitlu 24"/>
          <p:cNvSpPr>
            <a:spLocks noGrp="1"/>
          </p:cNvSpPr>
          <p:nvPr>
            <p:ph type="subTitle" idx="1"/>
          </p:nvPr>
        </p:nvSpPr>
        <p:spPr>
          <a:xfrm>
            <a:off x="3354441" y="3539865"/>
            <a:ext cx="5114779"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o-RO" smtClean="0"/>
              <a:t>Faceți clic pentru editarea stilului de subtitlu al coordonatorului</a:t>
            </a:r>
            <a:endParaRPr kumimoji="0" lang="en-US"/>
          </a:p>
        </p:txBody>
      </p:sp>
      <p:sp>
        <p:nvSpPr>
          <p:cNvPr id="31" name="Substituent dată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9E7B2AD-34D6-4093-8772-DC8079B6D005}" type="datetimeFigureOut">
              <a:rPr lang="en-US" smtClean="0"/>
              <a:pPr/>
              <a:t>4/6/2022</a:t>
            </a:fld>
            <a:endParaRPr lang="en-US"/>
          </a:p>
        </p:txBody>
      </p:sp>
      <p:sp>
        <p:nvSpPr>
          <p:cNvPr id="18" name="Substituent subsol 17"/>
          <p:cNvSpPr>
            <a:spLocks noGrp="1"/>
          </p:cNvSpPr>
          <p:nvPr>
            <p:ph type="ftr" sz="quarter" idx="11"/>
          </p:nvPr>
        </p:nvSpPr>
        <p:spPr>
          <a:xfrm>
            <a:off x="2819400" y="6557946"/>
            <a:ext cx="2927723" cy="228600"/>
          </a:xfrm>
        </p:spPr>
        <p:txBody>
          <a:bodyPr/>
          <a:lstStyle>
            <a:lvl1pPr>
              <a:defRPr lang="en-US" dirty="0">
                <a:solidFill>
                  <a:srgbClr val="FFFFFF"/>
                </a:solidFill>
              </a:defRPr>
            </a:lvl1pPr>
            <a:extLst/>
          </a:lstStyle>
          <a:p>
            <a:endParaRPr lang="en-US"/>
          </a:p>
        </p:txBody>
      </p:sp>
      <p:sp>
        <p:nvSpPr>
          <p:cNvPr id="29" name="Substituent număr diapozitiv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E923D44-A265-4C35-B3D9-34A1C005FE0F}" type="slidenum">
              <a:rPr lang="en-US" smtClean="0"/>
              <a:pPr/>
              <a:t>‹#›</a:t>
            </a:fld>
            <a:endParaRPr lang="en-US"/>
          </a:p>
        </p:txBody>
      </p:sp>
    </p:spTree>
  </p:cSld>
  <p:clrMapOvr>
    <a:masterClrMapping/>
  </p:clrMapOvr>
  <p:transition>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extLst/>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p:txBody>
          <a:bodyPr vert="eaVert"/>
          <a:lstStyle>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extLst/>
          </a:lstStyle>
          <a:p>
            <a:fld id="{69E7B2AD-34D6-4093-8772-DC8079B6D005}" type="datetimeFigureOut">
              <a:rPr lang="en-US" smtClean="0"/>
              <a:pPr/>
              <a:t>4/6/2022</a:t>
            </a:fld>
            <a:endParaRPr lang="en-US"/>
          </a:p>
        </p:txBody>
      </p:sp>
      <p:sp>
        <p:nvSpPr>
          <p:cNvPr id="5" name="Substituent subsol 4"/>
          <p:cNvSpPr>
            <a:spLocks noGrp="1"/>
          </p:cNvSpPr>
          <p:nvPr>
            <p:ph type="ftr" sz="quarter" idx="11"/>
          </p:nvPr>
        </p:nvSpPr>
        <p:spPr/>
        <p:txBody>
          <a:bodyPr/>
          <a:lstStyle>
            <a:extLst/>
          </a:lstStyle>
          <a:p>
            <a:endParaRPr lang="en-US"/>
          </a:p>
        </p:txBody>
      </p:sp>
      <p:sp>
        <p:nvSpPr>
          <p:cNvPr id="6" name="Substituent număr diapozitiv 5"/>
          <p:cNvSpPr>
            <a:spLocks noGrp="1"/>
          </p:cNvSpPr>
          <p:nvPr>
            <p:ph type="sldNum" sz="quarter" idx="12"/>
          </p:nvPr>
        </p:nvSpPr>
        <p:spPr/>
        <p:txBody>
          <a:bodyPr/>
          <a:lstStyle>
            <a:extLst/>
          </a:lstStyle>
          <a:p>
            <a:fld id="{1E923D44-A265-4C35-B3D9-34A1C005FE0F}" type="slidenum">
              <a:rPr lang="en-US" smtClean="0"/>
              <a:pPr/>
              <a:t>‹#›</a:t>
            </a:fld>
            <a:endParaRPr lang="en-US"/>
          </a:p>
        </p:txBody>
      </p:sp>
    </p:spTree>
  </p:cSld>
  <p:clrMapOvr>
    <a:masterClrMapping/>
  </p:clrMapOvr>
  <p:transition>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553200" y="274956"/>
            <a:ext cx="1524000" cy="5851525"/>
          </a:xfrm>
        </p:spPr>
        <p:txBody>
          <a:bodyPr vert="eaVert" anchor="t"/>
          <a:lstStyle>
            <a:extLst/>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a:xfrm>
            <a:off x="457200" y="274643"/>
            <a:ext cx="6019800" cy="5851525"/>
          </a:xfrm>
        </p:spPr>
        <p:txBody>
          <a:bodyPr vert="eaVert"/>
          <a:lstStyle>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a:xfrm>
            <a:off x="4242816" y="6557946"/>
            <a:ext cx="2002464" cy="226902"/>
          </a:xfrm>
        </p:spPr>
        <p:txBody>
          <a:bodyPr/>
          <a:lstStyle>
            <a:extLst/>
          </a:lstStyle>
          <a:p>
            <a:fld id="{69E7B2AD-34D6-4093-8772-DC8079B6D005}" type="datetimeFigureOut">
              <a:rPr lang="en-US" smtClean="0"/>
              <a:pPr/>
              <a:t>4/6/2022</a:t>
            </a:fld>
            <a:endParaRPr lang="en-US"/>
          </a:p>
        </p:txBody>
      </p:sp>
      <p:sp>
        <p:nvSpPr>
          <p:cNvPr id="5" name="Substituent subsol 4"/>
          <p:cNvSpPr>
            <a:spLocks noGrp="1"/>
          </p:cNvSpPr>
          <p:nvPr>
            <p:ph type="ftr" sz="quarter" idx="11"/>
          </p:nvPr>
        </p:nvSpPr>
        <p:spPr>
          <a:xfrm>
            <a:off x="457200" y="6556248"/>
            <a:ext cx="3657600" cy="228600"/>
          </a:xfrm>
        </p:spPr>
        <p:txBody>
          <a:bodyPr/>
          <a:lstStyle>
            <a:extLst/>
          </a:lstStyle>
          <a:p>
            <a:endParaRPr lang="en-US"/>
          </a:p>
        </p:txBody>
      </p:sp>
      <p:sp>
        <p:nvSpPr>
          <p:cNvPr id="6" name="Substituent număr diapozitiv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E923D44-A265-4C35-B3D9-34A1C005FE0F}" type="slidenum">
              <a:rPr lang="en-US" smtClean="0"/>
              <a:pPr/>
              <a:t>‹#›</a:t>
            </a:fld>
            <a:endParaRPr lang="en-US"/>
          </a:p>
        </p:txBody>
      </p:sp>
    </p:spTree>
  </p:cSld>
  <p:clrMapOvr>
    <a:masterClrMapping/>
  </p:clrMapOvr>
  <p:transition>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extLst/>
          </a:lstStyle>
          <a:p>
            <a:r>
              <a:rPr kumimoji="0" lang="ro-RO" smtClean="0"/>
              <a:t>Faceți clic pentru a edita stilul de titlu Coordonator</a:t>
            </a:r>
            <a:endParaRPr kumimoji="0" lang="en-US"/>
          </a:p>
        </p:txBody>
      </p:sp>
      <p:sp>
        <p:nvSpPr>
          <p:cNvPr id="3" name="Substituent conținut 2"/>
          <p:cNvSpPr>
            <a:spLocks noGrp="1"/>
          </p:cNvSpPr>
          <p:nvPr>
            <p:ph idx="1"/>
          </p:nvPr>
        </p:nvSpPr>
        <p:spPr/>
        <p:txBody>
          <a:bodyPr/>
          <a:lstStyle>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extLst/>
          </a:lstStyle>
          <a:p>
            <a:fld id="{69E7B2AD-34D6-4093-8772-DC8079B6D005}" type="datetimeFigureOut">
              <a:rPr lang="en-US" smtClean="0"/>
              <a:pPr/>
              <a:t>4/6/2022</a:t>
            </a:fld>
            <a:endParaRPr lang="en-US"/>
          </a:p>
        </p:txBody>
      </p:sp>
      <p:sp>
        <p:nvSpPr>
          <p:cNvPr id="5" name="Substituent subsol 4"/>
          <p:cNvSpPr>
            <a:spLocks noGrp="1"/>
          </p:cNvSpPr>
          <p:nvPr>
            <p:ph type="ftr" sz="quarter" idx="11"/>
          </p:nvPr>
        </p:nvSpPr>
        <p:spPr/>
        <p:txBody>
          <a:bodyPr/>
          <a:lstStyle>
            <a:extLst/>
          </a:lstStyle>
          <a:p>
            <a:endParaRPr lang="en-US"/>
          </a:p>
        </p:txBody>
      </p:sp>
      <p:sp>
        <p:nvSpPr>
          <p:cNvPr id="6" name="Substituent număr diapozitiv 5"/>
          <p:cNvSpPr>
            <a:spLocks noGrp="1"/>
          </p:cNvSpPr>
          <p:nvPr>
            <p:ph type="sldNum" sz="quarter" idx="12"/>
          </p:nvPr>
        </p:nvSpPr>
        <p:spPr/>
        <p:txBody>
          <a:bodyPr/>
          <a:lstStyle>
            <a:extLst/>
          </a:lstStyle>
          <a:p>
            <a:fld id="{1E923D44-A265-4C35-B3D9-34A1C005FE0F}" type="slidenum">
              <a:rPr lang="en-US" smtClean="0"/>
              <a:pPr/>
              <a:t>‹#›</a:t>
            </a:fld>
            <a:endParaRPr lang="en-US"/>
          </a:p>
        </p:txBody>
      </p:sp>
    </p:spTree>
  </p:cSld>
  <p:clrMapOvr>
    <a:masterClrMapping/>
  </p:clrMapOvr>
  <p:transition>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1066800" y="2821838"/>
            <a:ext cx="6255488" cy="1362075"/>
          </a:xfrm>
        </p:spPr>
        <p:txBody>
          <a:bodyPr tIns="0" anchor="t"/>
          <a:lstStyle>
            <a:lvl1pPr algn="r">
              <a:buNone/>
              <a:defRPr sz="4200" b="1" cap="all"/>
            </a:lvl1pPr>
            <a:extLst/>
          </a:lstStyle>
          <a:p>
            <a:r>
              <a:rPr kumimoji="0" lang="ro-RO" smtClean="0"/>
              <a:t>Faceți clic pentru a edita stilul de titlu Coordonator</a:t>
            </a:r>
            <a:endParaRPr kumimoji="0" lang="en-US"/>
          </a:p>
        </p:txBody>
      </p:sp>
      <p:sp>
        <p:nvSpPr>
          <p:cNvPr id="3" name="Substituent text 2"/>
          <p:cNvSpPr>
            <a:spLocks noGrp="1"/>
          </p:cNvSpPr>
          <p:nvPr>
            <p:ph type="body" idx="1"/>
          </p:nvPr>
        </p:nvSpPr>
        <p:spPr>
          <a:xfrm>
            <a:off x="1066800" y="1905001"/>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o-RO" smtClean="0"/>
              <a:t>Faceți clic pentru a edita stilurile de text Coordonator</a:t>
            </a:r>
          </a:p>
        </p:txBody>
      </p:sp>
      <p:sp>
        <p:nvSpPr>
          <p:cNvPr id="4" name="Substituent dată 3"/>
          <p:cNvSpPr>
            <a:spLocks noGrp="1"/>
          </p:cNvSpPr>
          <p:nvPr>
            <p:ph type="dt" sz="half" idx="10"/>
          </p:nvPr>
        </p:nvSpPr>
        <p:spPr>
          <a:xfrm>
            <a:off x="4724239" y="6556810"/>
            <a:ext cx="2002464" cy="226902"/>
          </a:xfrm>
        </p:spPr>
        <p:txBody>
          <a:bodyPr bIns="0" anchor="b"/>
          <a:lstStyle>
            <a:lvl1pPr>
              <a:defRPr>
                <a:solidFill>
                  <a:schemeClr val="tx2"/>
                </a:solidFill>
              </a:defRPr>
            </a:lvl1pPr>
            <a:extLst/>
          </a:lstStyle>
          <a:p>
            <a:fld id="{69E7B2AD-34D6-4093-8772-DC8079B6D005}" type="datetimeFigureOut">
              <a:rPr lang="en-US" smtClean="0"/>
              <a:pPr/>
              <a:t>4/6/2022</a:t>
            </a:fld>
            <a:endParaRPr lang="en-US"/>
          </a:p>
        </p:txBody>
      </p:sp>
      <p:sp>
        <p:nvSpPr>
          <p:cNvPr id="5" name="Substituent subsol 4"/>
          <p:cNvSpPr>
            <a:spLocks noGrp="1"/>
          </p:cNvSpPr>
          <p:nvPr>
            <p:ph type="ftr" sz="quarter" idx="11"/>
          </p:nvPr>
        </p:nvSpPr>
        <p:spPr>
          <a:xfrm>
            <a:off x="1735359" y="6556810"/>
            <a:ext cx="2895600" cy="228600"/>
          </a:xfrm>
        </p:spPr>
        <p:txBody>
          <a:bodyPr bIns="0" anchor="b"/>
          <a:lstStyle>
            <a:lvl1pPr>
              <a:defRPr>
                <a:solidFill>
                  <a:schemeClr val="tx2"/>
                </a:solidFill>
              </a:defRPr>
            </a:lvl1pPr>
            <a:extLst/>
          </a:lstStyle>
          <a:p>
            <a:endParaRPr lang="en-US"/>
          </a:p>
        </p:txBody>
      </p:sp>
      <p:sp>
        <p:nvSpPr>
          <p:cNvPr id="6" name="Substituent număr diapozitiv 5"/>
          <p:cNvSpPr>
            <a:spLocks noGrp="1"/>
          </p:cNvSpPr>
          <p:nvPr>
            <p:ph type="sldNum" sz="quarter" idx="12"/>
          </p:nvPr>
        </p:nvSpPr>
        <p:spPr>
          <a:xfrm>
            <a:off x="6733952" y="6555112"/>
            <a:ext cx="588336" cy="228600"/>
          </a:xfrm>
        </p:spPr>
        <p:txBody>
          <a:bodyPr/>
          <a:lstStyle>
            <a:extLst/>
          </a:lstStyle>
          <a:p>
            <a:fld id="{1E923D44-A265-4C35-B3D9-34A1C005FE0F}" type="slidenum">
              <a:rPr lang="en-US" smtClean="0"/>
              <a:pPr/>
              <a:t>‹#›</a:t>
            </a:fld>
            <a:endParaRPr lang="en-US"/>
          </a:p>
        </p:txBody>
      </p:sp>
    </p:spTree>
  </p:cSld>
  <p:clrMapOvr>
    <a:masterClrMapping/>
  </p:clrMapOvr>
  <p:transition>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a:xfrm>
            <a:off x="457200" y="320040"/>
            <a:ext cx="7242048" cy="1143000"/>
          </a:xfrm>
        </p:spPr>
        <p:txBody>
          <a:bodyPr/>
          <a:lstStyle>
            <a:extLst/>
          </a:lstStyle>
          <a:p>
            <a:r>
              <a:rPr kumimoji="0" lang="ro-RO" smtClean="0"/>
              <a:t>Faceți clic pentru a edita stilul de titlu Coordonator</a:t>
            </a:r>
            <a:endParaRPr kumimoji="0" lang="en-US"/>
          </a:p>
        </p:txBody>
      </p:sp>
      <p:sp>
        <p:nvSpPr>
          <p:cNvPr id="3" name="Substituent conținut 2"/>
          <p:cNvSpPr>
            <a:spLocks noGrp="1"/>
          </p:cNvSpPr>
          <p:nvPr>
            <p:ph sz="half" idx="1"/>
          </p:nvPr>
        </p:nvSpPr>
        <p:spPr>
          <a:xfrm>
            <a:off x="457200" y="1600201"/>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conținut 3"/>
          <p:cNvSpPr>
            <a:spLocks noGrp="1"/>
          </p:cNvSpPr>
          <p:nvPr>
            <p:ph sz="half" idx="2"/>
          </p:nvPr>
        </p:nvSpPr>
        <p:spPr>
          <a:xfrm>
            <a:off x="4178808" y="1600201"/>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extLst/>
          </a:lstStyle>
          <a:p>
            <a:fld id="{69E7B2AD-34D6-4093-8772-DC8079B6D005}" type="datetimeFigureOut">
              <a:rPr lang="en-US" smtClean="0"/>
              <a:pPr/>
              <a:t>4/6/2022</a:t>
            </a:fld>
            <a:endParaRPr lang="en-US"/>
          </a:p>
        </p:txBody>
      </p:sp>
      <p:sp>
        <p:nvSpPr>
          <p:cNvPr id="6" name="Substituent subsol 5"/>
          <p:cNvSpPr>
            <a:spLocks noGrp="1"/>
          </p:cNvSpPr>
          <p:nvPr>
            <p:ph type="ftr" sz="quarter" idx="11"/>
          </p:nvPr>
        </p:nvSpPr>
        <p:spPr/>
        <p:txBody>
          <a:bodyPr/>
          <a:lstStyle>
            <a:extLst/>
          </a:lstStyle>
          <a:p>
            <a:endParaRPr lang="en-US"/>
          </a:p>
        </p:txBody>
      </p:sp>
      <p:sp>
        <p:nvSpPr>
          <p:cNvPr id="7" name="Substituent număr diapozitiv 6"/>
          <p:cNvSpPr>
            <a:spLocks noGrp="1"/>
          </p:cNvSpPr>
          <p:nvPr>
            <p:ph type="sldNum" sz="quarter" idx="12"/>
          </p:nvPr>
        </p:nvSpPr>
        <p:spPr/>
        <p:txBody>
          <a:bodyPr/>
          <a:lstStyle>
            <a:extLst/>
          </a:lstStyle>
          <a:p>
            <a:fld id="{1E923D44-A265-4C35-B3D9-34A1C005FE0F}" type="slidenum">
              <a:rPr lang="en-US" smtClean="0"/>
              <a:pPr/>
              <a:t>‹#›</a:t>
            </a:fld>
            <a:endParaRPr lang="en-US"/>
          </a:p>
        </p:txBody>
      </p:sp>
    </p:spTree>
  </p:cSld>
  <p:clrMapOvr>
    <a:masterClrMapping/>
  </p:clrMapOvr>
  <p:transition>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a:xfrm>
            <a:off x="457200" y="320040"/>
            <a:ext cx="7242048" cy="1143000"/>
          </a:xfrm>
        </p:spPr>
        <p:txBody>
          <a:bodyPr anchor="b"/>
          <a:lstStyle>
            <a:lvl1pPr>
              <a:defRPr/>
            </a:lvl1pPr>
            <a:extLst/>
          </a:lstStyle>
          <a:p>
            <a:r>
              <a:rPr kumimoji="0" lang="ro-RO" smtClean="0"/>
              <a:t>Faceți clic pentru a edita stilul de titlu Coordonator</a:t>
            </a:r>
            <a:endParaRPr kumimoji="0" lang="en-US"/>
          </a:p>
        </p:txBody>
      </p:sp>
      <p:sp>
        <p:nvSpPr>
          <p:cNvPr id="3" name="Substituent tex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o-RO" smtClean="0"/>
              <a:t>Faceți clic pentru a edita stilurile de text Coordonator</a:t>
            </a:r>
          </a:p>
        </p:txBody>
      </p:sp>
      <p:sp>
        <p:nvSpPr>
          <p:cNvPr id="4" name="Substituent tex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o-RO" smtClean="0"/>
              <a:t>Faceți clic pentru a edita stilurile de text Coordonator</a:t>
            </a:r>
          </a:p>
        </p:txBody>
      </p:sp>
      <p:sp>
        <p:nvSpPr>
          <p:cNvPr id="5" name="Substituent conținut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6" name="Substituent conținut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7" name="Substituent dată 6"/>
          <p:cNvSpPr>
            <a:spLocks noGrp="1"/>
          </p:cNvSpPr>
          <p:nvPr>
            <p:ph type="dt" sz="half" idx="10"/>
          </p:nvPr>
        </p:nvSpPr>
        <p:spPr/>
        <p:txBody>
          <a:bodyPr/>
          <a:lstStyle>
            <a:extLst/>
          </a:lstStyle>
          <a:p>
            <a:fld id="{69E7B2AD-34D6-4093-8772-DC8079B6D005}" type="datetimeFigureOut">
              <a:rPr lang="en-US" smtClean="0"/>
              <a:pPr/>
              <a:t>4/6/2022</a:t>
            </a:fld>
            <a:endParaRPr lang="en-US"/>
          </a:p>
        </p:txBody>
      </p:sp>
      <p:sp>
        <p:nvSpPr>
          <p:cNvPr id="8" name="Substituent subsol 7"/>
          <p:cNvSpPr>
            <a:spLocks noGrp="1"/>
          </p:cNvSpPr>
          <p:nvPr>
            <p:ph type="ftr" sz="quarter" idx="11"/>
          </p:nvPr>
        </p:nvSpPr>
        <p:spPr/>
        <p:txBody>
          <a:bodyPr/>
          <a:lstStyle>
            <a:extLst/>
          </a:lstStyle>
          <a:p>
            <a:endParaRPr lang="en-US"/>
          </a:p>
        </p:txBody>
      </p:sp>
      <p:sp>
        <p:nvSpPr>
          <p:cNvPr id="9" name="Substituent număr diapozitiv 8"/>
          <p:cNvSpPr>
            <a:spLocks noGrp="1"/>
          </p:cNvSpPr>
          <p:nvPr>
            <p:ph type="sldNum" sz="quarter" idx="12"/>
          </p:nvPr>
        </p:nvSpPr>
        <p:spPr/>
        <p:txBody>
          <a:bodyPr/>
          <a:lstStyle>
            <a:extLst/>
          </a:lstStyle>
          <a:p>
            <a:fld id="{1E923D44-A265-4C35-B3D9-34A1C005FE0F}" type="slidenum">
              <a:rPr lang="en-US" smtClean="0"/>
              <a:pPr/>
              <a:t>‹#›</a:t>
            </a:fld>
            <a:endParaRPr lang="en-US"/>
          </a:p>
        </p:txBody>
      </p:sp>
    </p:spTree>
  </p:cSld>
  <p:clrMapOvr>
    <a:masterClrMapping/>
  </p:clrMapOvr>
  <p:transition>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a:xfrm>
            <a:off x="457200" y="320040"/>
            <a:ext cx="7242048" cy="1143000"/>
          </a:xfrm>
        </p:spPr>
        <p:txBody>
          <a:bodyPr/>
          <a:lstStyle>
            <a:extLst/>
          </a:lstStyle>
          <a:p>
            <a:r>
              <a:rPr kumimoji="0" lang="ro-RO" smtClean="0"/>
              <a:t>Faceți clic pentru a edita stilul de titlu Coordonator</a:t>
            </a:r>
            <a:endParaRPr kumimoji="0" lang="en-US"/>
          </a:p>
        </p:txBody>
      </p:sp>
      <p:sp>
        <p:nvSpPr>
          <p:cNvPr id="3" name="Substituent dată 2"/>
          <p:cNvSpPr>
            <a:spLocks noGrp="1"/>
          </p:cNvSpPr>
          <p:nvPr>
            <p:ph type="dt" sz="half" idx="10"/>
          </p:nvPr>
        </p:nvSpPr>
        <p:spPr/>
        <p:txBody>
          <a:bodyPr/>
          <a:lstStyle>
            <a:extLst/>
          </a:lstStyle>
          <a:p>
            <a:fld id="{69E7B2AD-34D6-4093-8772-DC8079B6D005}" type="datetimeFigureOut">
              <a:rPr lang="en-US" smtClean="0"/>
              <a:pPr/>
              <a:t>4/6/2022</a:t>
            </a:fld>
            <a:endParaRPr lang="en-US"/>
          </a:p>
        </p:txBody>
      </p:sp>
      <p:sp>
        <p:nvSpPr>
          <p:cNvPr id="4" name="Substituent subsol 3"/>
          <p:cNvSpPr>
            <a:spLocks noGrp="1"/>
          </p:cNvSpPr>
          <p:nvPr>
            <p:ph type="ftr" sz="quarter" idx="11"/>
          </p:nvPr>
        </p:nvSpPr>
        <p:spPr/>
        <p:txBody>
          <a:bodyPr/>
          <a:lstStyle>
            <a:extLst/>
          </a:lstStyle>
          <a:p>
            <a:endParaRPr lang="en-US"/>
          </a:p>
        </p:txBody>
      </p:sp>
      <p:sp>
        <p:nvSpPr>
          <p:cNvPr id="5" name="Substituent număr diapozitiv 4"/>
          <p:cNvSpPr>
            <a:spLocks noGrp="1"/>
          </p:cNvSpPr>
          <p:nvPr>
            <p:ph type="sldNum" sz="quarter" idx="12"/>
          </p:nvPr>
        </p:nvSpPr>
        <p:spPr/>
        <p:txBody>
          <a:bodyPr/>
          <a:lstStyle>
            <a:extLst/>
          </a:lstStyle>
          <a:p>
            <a:fld id="{1E923D44-A265-4C35-B3D9-34A1C005FE0F}" type="slidenum">
              <a:rPr lang="en-US" smtClean="0"/>
              <a:pPr/>
              <a:t>‹#›</a:t>
            </a:fld>
            <a:endParaRPr lang="en-US"/>
          </a:p>
        </p:txBody>
      </p:sp>
    </p:spTree>
  </p:cSld>
  <p:clrMapOvr>
    <a:masterClrMapping/>
  </p:clrMapOvr>
  <p:transition>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lvl1pPr>
              <a:defRPr>
                <a:solidFill>
                  <a:schemeClr val="tx2"/>
                </a:solidFill>
              </a:defRPr>
            </a:lvl1pPr>
            <a:extLst/>
          </a:lstStyle>
          <a:p>
            <a:fld id="{69E7B2AD-34D6-4093-8772-DC8079B6D005}" type="datetimeFigureOut">
              <a:rPr lang="en-US" smtClean="0"/>
              <a:pPr/>
              <a:t>4/6/2022</a:t>
            </a:fld>
            <a:endParaRPr lang="en-US"/>
          </a:p>
        </p:txBody>
      </p:sp>
      <p:sp>
        <p:nvSpPr>
          <p:cNvPr id="3" name="Substituent subsol 2"/>
          <p:cNvSpPr>
            <a:spLocks noGrp="1"/>
          </p:cNvSpPr>
          <p:nvPr>
            <p:ph type="ftr" sz="quarter" idx="11"/>
          </p:nvPr>
        </p:nvSpPr>
        <p:spPr/>
        <p:txBody>
          <a:bodyPr/>
          <a:lstStyle>
            <a:lvl1pPr>
              <a:defRPr>
                <a:solidFill>
                  <a:schemeClr val="tx2"/>
                </a:solidFill>
              </a:defRPr>
            </a:lvl1pPr>
            <a:extLst/>
          </a:lstStyle>
          <a:p>
            <a:endParaRPr lang="en-US"/>
          </a:p>
        </p:txBody>
      </p:sp>
      <p:sp>
        <p:nvSpPr>
          <p:cNvPr id="4" name="Substituent număr diapozitiv 3"/>
          <p:cNvSpPr>
            <a:spLocks noGrp="1"/>
          </p:cNvSpPr>
          <p:nvPr>
            <p:ph type="sldNum" sz="quarter" idx="12"/>
          </p:nvPr>
        </p:nvSpPr>
        <p:spPr/>
        <p:txBody>
          <a:bodyPr/>
          <a:lstStyle>
            <a:extLst/>
          </a:lstStyle>
          <a:p>
            <a:fld id="{1E923D44-A265-4C35-B3D9-34A1C005FE0F}" type="slidenum">
              <a:rPr lang="en-US" smtClean="0"/>
              <a:pPr/>
              <a:t>‹#›</a:t>
            </a:fld>
            <a:endParaRPr lang="en-US"/>
          </a:p>
        </p:txBody>
      </p:sp>
    </p:spTree>
  </p:cSld>
  <p:clrMapOvr>
    <a:masterClrMapping/>
  </p:clrMapOvr>
  <p:transition>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o-RO" smtClean="0"/>
              <a:t>Faceți clic pentru a edita stilul de titlu Coordonator</a:t>
            </a:r>
            <a:endParaRPr kumimoji="0" lang="en-US"/>
          </a:p>
        </p:txBody>
      </p:sp>
      <p:sp>
        <p:nvSpPr>
          <p:cNvPr id="3" name="Substituent text 2"/>
          <p:cNvSpPr>
            <a:spLocks noGrp="1"/>
          </p:cNvSpPr>
          <p:nvPr>
            <p:ph type="body" idx="2"/>
          </p:nvPr>
        </p:nvSpPr>
        <p:spPr>
          <a:xfrm>
            <a:off x="457200" y="1497417"/>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o-RO" smtClean="0"/>
              <a:t>Faceți clic pentru a edita stilurile de text Coordonator</a:t>
            </a:r>
          </a:p>
        </p:txBody>
      </p:sp>
      <p:sp>
        <p:nvSpPr>
          <p:cNvPr id="4" name="Substituent conținut 3"/>
          <p:cNvSpPr>
            <a:spLocks noGrp="1"/>
          </p:cNvSpPr>
          <p:nvPr>
            <p:ph sz="half" idx="1"/>
          </p:nvPr>
        </p:nvSpPr>
        <p:spPr>
          <a:xfrm>
            <a:off x="457200" y="2133601"/>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extLst/>
          </a:lstStyle>
          <a:p>
            <a:fld id="{69E7B2AD-34D6-4093-8772-DC8079B6D005}" type="datetimeFigureOut">
              <a:rPr lang="en-US" smtClean="0"/>
              <a:pPr/>
              <a:t>4/6/2022</a:t>
            </a:fld>
            <a:endParaRPr lang="en-US"/>
          </a:p>
        </p:txBody>
      </p:sp>
      <p:sp>
        <p:nvSpPr>
          <p:cNvPr id="6" name="Substituent subsol 5"/>
          <p:cNvSpPr>
            <a:spLocks noGrp="1"/>
          </p:cNvSpPr>
          <p:nvPr>
            <p:ph type="ftr" sz="quarter" idx="11"/>
          </p:nvPr>
        </p:nvSpPr>
        <p:spPr/>
        <p:txBody>
          <a:bodyPr/>
          <a:lstStyle>
            <a:extLst/>
          </a:lstStyle>
          <a:p>
            <a:endParaRPr lang="en-US"/>
          </a:p>
        </p:txBody>
      </p:sp>
      <p:sp>
        <p:nvSpPr>
          <p:cNvPr id="7" name="Substituent număr diapozitiv 6"/>
          <p:cNvSpPr>
            <a:spLocks noGrp="1"/>
          </p:cNvSpPr>
          <p:nvPr>
            <p:ph type="sldNum" sz="quarter" idx="12"/>
          </p:nvPr>
        </p:nvSpPr>
        <p:spPr/>
        <p:txBody>
          <a:bodyPr/>
          <a:lstStyle>
            <a:extLst/>
          </a:lstStyle>
          <a:p>
            <a:fld id="{1E923D44-A265-4C35-B3D9-34A1C005FE0F}" type="slidenum">
              <a:rPr lang="en-US" smtClean="0"/>
              <a:pPr/>
              <a:t>‹#›</a:t>
            </a:fld>
            <a:endParaRPr lang="en-US"/>
          </a:p>
        </p:txBody>
      </p:sp>
    </p:spTree>
  </p:cSld>
  <p:clrMapOvr>
    <a:masterClrMapping/>
  </p:clrMapOvr>
  <p:transition>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spTree>
      <p:nvGrpSpPr>
        <p:cNvPr id="1" name=""/>
        <p:cNvGrpSpPr/>
        <p:nvPr/>
      </p:nvGrpSpPr>
      <p:grpSpPr>
        <a:xfrm>
          <a:off x="0" y="0"/>
          <a:ext cx="0" cy="0"/>
          <a:chOff x="0" y="0"/>
          <a:chExt cx="0" cy="0"/>
        </a:xfrm>
      </p:grpSpPr>
      <p:sp>
        <p:nvSpPr>
          <p:cNvPr id="8" name="Dreptunghi 7"/>
          <p:cNvSpPr/>
          <p:nvPr/>
        </p:nvSpPr>
        <p:spPr>
          <a:xfrm rot="21240000">
            <a:off x="597970" y="1004669"/>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Dreptunghi 8"/>
          <p:cNvSpPr/>
          <p:nvPr/>
        </p:nvSpPr>
        <p:spPr>
          <a:xfrm rot="21420000">
            <a:off x="596707" y="998817"/>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u 1"/>
          <p:cNvSpPr>
            <a:spLocks noGrp="1"/>
          </p:cNvSpPr>
          <p:nvPr>
            <p:ph type="title"/>
          </p:nvPr>
        </p:nvSpPr>
        <p:spPr>
          <a:xfrm>
            <a:off x="5389099"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o-RO" smtClean="0"/>
              <a:t>Faceți clic pentru a edita stilul de titlu Coordonator</a:t>
            </a:r>
            <a:endParaRPr kumimoji="0" lang="en-US" dirty="0"/>
          </a:p>
        </p:txBody>
      </p:sp>
      <p:sp>
        <p:nvSpPr>
          <p:cNvPr id="4" name="Substituent text 3"/>
          <p:cNvSpPr>
            <a:spLocks noGrp="1"/>
          </p:cNvSpPr>
          <p:nvPr>
            <p:ph type="body" sz="half" idx="2"/>
          </p:nvPr>
        </p:nvSpPr>
        <p:spPr>
          <a:xfrm>
            <a:off x="5389099"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o-RO" smtClean="0"/>
              <a:t>Faceți clic pentru a edita stilurile de text Coordonator</a:t>
            </a:r>
          </a:p>
        </p:txBody>
      </p:sp>
      <p:sp>
        <p:nvSpPr>
          <p:cNvPr id="5" name="Substituent dată 4"/>
          <p:cNvSpPr>
            <a:spLocks noGrp="1"/>
          </p:cNvSpPr>
          <p:nvPr>
            <p:ph type="dt" sz="half" idx="10"/>
          </p:nvPr>
        </p:nvSpPr>
        <p:spPr/>
        <p:txBody>
          <a:bodyPr/>
          <a:lstStyle>
            <a:extLst/>
          </a:lstStyle>
          <a:p>
            <a:fld id="{69E7B2AD-34D6-4093-8772-DC8079B6D005}" type="datetimeFigureOut">
              <a:rPr lang="en-US" smtClean="0"/>
              <a:pPr/>
              <a:t>4/6/2022</a:t>
            </a:fld>
            <a:endParaRPr lang="en-US"/>
          </a:p>
        </p:txBody>
      </p:sp>
      <p:sp>
        <p:nvSpPr>
          <p:cNvPr id="6" name="Substituent subsol 5"/>
          <p:cNvSpPr>
            <a:spLocks noGrp="1"/>
          </p:cNvSpPr>
          <p:nvPr>
            <p:ph type="ftr" sz="quarter" idx="11"/>
          </p:nvPr>
        </p:nvSpPr>
        <p:spPr/>
        <p:txBody>
          <a:bodyPr/>
          <a:lstStyle>
            <a:extLst/>
          </a:lstStyle>
          <a:p>
            <a:endParaRPr lang="en-US"/>
          </a:p>
        </p:txBody>
      </p:sp>
      <p:sp>
        <p:nvSpPr>
          <p:cNvPr id="7" name="Substituent număr diapozitiv 6"/>
          <p:cNvSpPr>
            <a:spLocks noGrp="1"/>
          </p:cNvSpPr>
          <p:nvPr>
            <p:ph type="sldNum" sz="quarter" idx="12"/>
          </p:nvPr>
        </p:nvSpPr>
        <p:spPr/>
        <p:txBody>
          <a:bodyPr/>
          <a:lstStyle>
            <a:extLst/>
          </a:lstStyle>
          <a:p>
            <a:fld id="{1E923D44-A265-4C35-B3D9-34A1C005FE0F}" type="slidenum">
              <a:rPr lang="en-US" smtClean="0"/>
              <a:pPr/>
              <a:t>‹#›</a:t>
            </a:fld>
            <a:endParaRPr lang="en-US"/>
          </a:p>
        </p:txBody>
      </p:sp>
      <p:sp>
        <p:nvSpPr>
          <p:cNvPr id="10" name="Substituent imagine 9"/>
          <p:cNvSpPr>
            <a:spLocks noGrp="1"/>
          </p:cNvSpPr>
          <p:nvPr>
            <p:ph type="pic" idx="1"/>
          </p:nvPr>
        </p:nvSpPr>
        <p:spPr>
          <a:xfrm>
            <a:off x="663683"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o-RO" smtClean="0"/>
              <a:t>Faceți clic pe pictogramă pentru a adăuga o imagine</a:t>
            </a:r>
            <a:endParaRPr kumimoji="0" lang="en-US" dirty="0"/>
          </a:p>
        </p:txBody>
      </p:sp>
    </p:spTree>
  </p:cSld>
  <p:clrMapOvr>
    <a:masterClrMapping/>
  </p:clrMapOvr>
  <p:transition>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Dreptunghi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ubstituent titl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o-RO" smtClean="0"/>
              <a:t>Faceți clic pentru a edita stilul de titlu Coordonator</a:t>
            </a:r>
            <a:endParaRPr kumimoji="0" lang="en-US"/>
          </a:p>
        </p:txBody>
      </p:sp>
      <p:sp>
        <p:nvSpPr>
          <p:cNvPr id="31" name="Substituent text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o-RO" smtClean="0"/>
              <a:t>Faceți clic pentru a edita stilurile de text Coordonator</a:t>
            </a:r>
          </a:p>
          <a:p>
            <a:pPr lvl="1" eaLnBrk="1" latinLnBrk="0" hangingPunct="1"/>
            <a:r>
              <a:rPr kumimoji="0" lang="ro-RO" smtClean="0"/>
              <a:t>Al doilea nivel</a:t>
            </a:r>
          </a:p>
          <a:p>
            <a:pPr lvl="2" eaLnBrk="1" latinLnBrk="0" hangingPunct="1"/>
            <a:r>
              <a:rPr kumimoji="0" lang="ro-RO" smtClean="0"/>
              <a:t>Al treilea nivel</a:t>
            </a:r>
          </a:p>
          <a:p>
            <a:pPr lvl="3" eaLnBrk="1" latinLnBrk="0" hangingPunct="1"/>
            <a:r>
              <a:rPr kumimoji="0" lang="ro-RO" smtClean="0"/>
              <a:t>Al patrulea nivel</a:t>
            </a:r>
          </a:p>
          <a:p>
            <a:pPr lvl="4" eaLnBrk="1" latinLnBrk="0" hangingPunct="1"/>
            <a:r>
              <a:rPr kumimoji="0" lang="ro-RO" smtClean="0"/>
              <a:t>Al cincilea nivel</a:t>
            </a:r>
            <a:endParaRPr kumimoji="0" lang="en-US"/>
          </a:p>
        </p:txBody>
      </p:sp>
      <p:sp>
        <p:nvSpPr>
          <p:cNvPr id="27" name="Substituent dată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9E7B2AD-34D6-4093-8772-DC8079B6D005}" type="datetimeFigureOut">
              <a:rPr lang="en-US" smtClean="0"/>
              <a:pPr/>
              <a:t>4/6/2022</a:t>
            </a:fld>
            <a:endParaRPr lang="en-US"/>
          </a:p>
        </p:txBody>
      </p:sp>
      <p:sp>
        <p:nvSpPr>
          <p:cNvPr id="4" name="Substituent subsol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ubstituent număr diapozitiv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E923D44-A265-4C35-B3D9-34A1C005FE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wipe dir="u"/>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p:txBody>
          <a:bodyPr>
            <a:normAutofit/>
          </a:bodyPr>
          <a:lstStyle/>
          <a:p>
            <a:pPr algn="ctr"/>
            <a:r>
              <a:rPr lang="en-US" dirty="0" smtClean="0">
                <a:solidFill>
                  <a:schemeClr val="accent4">
                    <a:lumMod val="20000"/>
                    <a:lumOff val="80000"/>
                  </a:schemeClr>
                </a:solidFill>
                <a:latin typeface="Algerian" pitchFamily="82" charset="0"/>
              </a:rPr>
              <a:t>METODE ALTERNATIVE DE PREDARE</a:t>
            </a:r>
            <a:br>
              <a:rPr lang="en-US" dirty="0" smtClean="0">
                <a:solidFill>
                  <a:schemeClr val="accent4">
                    <a:lumMod val="20000"/>
                    <a:lumOff val="80000"/>
                  </a:schemeClr>
                </a:solidFill>
                <a:latin typeface="Algerian" pitchFamily="82" charset="0"/>
              </a:rPr>
            </a:br>
            <a:endParaRPr lang="en-US" dirty="0">
              <a:solidFill>
                <a:schemeClr val="accent4">
                  <a:lumMod val="20000"/>
                  <a:lumOff val="80000"/>
                </a:schemeClr>
              </a:solidFill>
              <a:latin typeface="Algerian" pitchFamily="82" charset="0"/>
            </a:endParaRPr>
          </a:p>
        </p:txBody>
      </p:sp>
      <p:sp>
        <p:nvSpPr>
          <p:cNvPr id="3" name="Subtitlu 2"/>
          <p:cNvSpPr>
            <a:spLocks noGrp="1"/>
          </p:cNvSpPr>
          <p:nvPr>
            <p:ph type="subTitle" idx="1"/>
          </p:nvPr>
        </p:nvSpPr>
        <p:spPr>
          <a:xfrm>
            <a:off x="3354441" y="2708921"/>
            <a:ext cx="5114779" cy="936104"/>
          </a:xfrm>
        </p:spPr>
        <p:txBody>
          <a:bodyPr/>
          <a:lstStyle/>
          <a:p>
            <a:pPr algn="ctr"/>
            <a:endParaRPr lang="ro-RO" b="1" dirty="0" smtClean="0">
              <a:solidFill>
                <a:srgbClr val="FF0000"/>
              </a:solidFill>
              <a:latin typeface="Comic Sans MS" pitchFamily="66" charset="0"/>
            </a:endParaRPr>
          </a:p>
          <a:p>
            <a:pPr algn="ctr"/>
            <a:r>
              <a:rPr lang="en-US" sz="3200" b="1" dirty="0" smtClean="0">
                <a:solidFill>
                  <a:srgbClr val="FFFF00"/>
                </a:solidFill>
                <a:latin typeface="Broadway" pitchFamily="82" charset="0"/>
              </a:rPr>
              <a:t>MONTESSORI</a:t>
            </a:r>
          </a:p>
          <a:p>
            <a:endParaRPr lang="en-US" dirty="0">
              <a:solidFill>
                <a:srgbClr val="FF0000"/>
              </a:solidFill>
              <a:latin typeface="Algerian" pitchFamily="82" charset="0"/>
            </a:endParaRPr>
          </a:p>
        </p:txBody>
      </p:sp>
      <p:pic>
        <p:nvPicPr>
          <p:cNvPr id="4" name="Imagine 3" descr="M.jpg"/>
          <p:cNvPicPr>
            <a:picLocks noChangeAspect="1"/>
          </p:cNvPicPr>
          <p:nvPr/>
        </p:nvPicPr>
        <p:blipFill>
          <a:blip r:embed="rId2" cstate="print"/>
          <a:stretch>
            <a:fillRect/>
          </a:stretch>
        </p:blipFill>
        <p:spPr>
          <a:xfrm>
            <a:off x="2157568" y="3861048"/>
            <a:ext cx="4358648" cy="2900482"/>
          </a:xfrm>
          <a:prstGeom prst="rect">
            <a:avLst/>
          </a:prstGeom>
        </p:spPr>
      </p:pic>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u 4"/>
          <p:cNvSpPr>
            <a:spLocks noGrp="1"/>
          </p:cNvSpPr>
          <p:nvPr>
            <p:ph type="ctrTitle"/>
          </p:nvPr>
        </p:nvSpPr>
        <p:spPr>
          <a:effectLst>
            <a:reflection blurRad="6350" stA="50000" endA="300" endPos="90000" dist="50800" dir="5400000" sy="-100000" algn="bl" rotWithShape="0"/>
          </a:effectLst>
        </p:spPr>
        <p:style>
          <a:lnRef idx="2">
            <a:schemeClr val="accent2">
              <a:shade val="50000"/>
            </a:schemeClr>
          </a:lnRef>
          <a:fillRef idx="1">
            <a:schemeClr val="accent2"/>
          </a:fillRef>
          <a:effectRef idx="0">
            <a:schemeClr val="accent2"/>
          </a:effectRef>
          <a:fontRef idx="minor">
            <a:schemeClr val="lt1"/>
          </a:fontRef>
        </p:style>
        <p:txBody>
          <a:bodyPr/>
          <a:lstStyle/>
          <a:p>
            <a:pPr algn="l"/>
            <a:r>
              <a:rPr lang="en-US" dirty="0" smtClean="0">
                <a:latin typeface="Comic Sans MS" pitchFamily="66" charset="0"/>
              </a:rPr>
              <a:t/>
            </a:r>
            <a:br>
              <a:rPr lang="en-US" dirty="0" smtClean="0">
                <a:latin typeface="Comic Sans MS" pitchFamily="66" charset="0"/>
              </a:rPr>
            </a:br>
            <a:endParaRPr lang="en-US" dirty="0">
              <a:latin typeface="Comic Sans MS" pitchFamily="66" charset="0"/>
            </a:endParaRPr>
          </a:p>
        </p:txBody>
      </p:sp>
      <p:sp>
        <p:nvSpPr>
          <p:cNvPr id="6" name="Subtitlu 5"/>
          <p:cNvSpPr>
            <a:spLocks noGrp="1"/>
          </p:cNvSpPr>
          <p:nvPr>
            <p:ph type="subTitle" idx="1"/>
          </p:nvPr>
        </p:nvSpPr>
        <p:spPr>
          <a:effectLst>
            <a:glow rad="228600">
              <a:schemeClr val="accent1">
                <a:satMod val="175000"/>
                <a:alpha val="40000"/>
              </a:schemeClr>
            </a:glow>
            <a:outerShdw blurRad="50800" dist="25000" dir="5400000" rotWithShape="0">
              <a:schemeClr val="accent2">
                <a:shade val="30000"/>
                <a:satMod val="150000"/>
                <a:alpha val="38000"/>
              </a:schemeClr>
            </a:outerShdw>
          </a:effectLst>
        </p:spPr>
        <p:style>
          <a:lnRef idx="1">
            <a:schemeClr val="accent2"/>
          </a:lnRef>
          <a:fillRef idx="2">
            <a:schemeClr val="accent2"/>
          </a:fillRef>
          <a:effectRef idx="1">
            <a:schemeClr val="accent2"/>
          </a:effectRef>
          <a:fontRef idx="minor">
            <a:schemeClr val="dk1"/>
          </a:fontRef>
        </p:style>
        <p:txBody>
          <a:bodyPr/>
          <a:lstStyle/>
          <a:p>
            <a:r>
              <a:rPr lang="ro-RO" dirty="0" smtClean="0">
                <a:solidFill>
                  <a:srgbClr val="C00000"/>
                </a:solidFill>
                <a:latin typeface="Comic Sans MS" pitchFamily="66" charset="0"/>
              </a:rPr>
              <a:t>CNP:”ȘTEFAN VELOVAN” CRAIOVA</a:t>
            </a:r>
            <a:endParaRPr lang="en-US" dirty="0">
              <a:solidFill>
                <a:srgbClr val="C00000"/>
              </a:solidFill>
              <a:latin typeface="Comic Sans MS" pitchFamily="66" charset="0"/>
            </a:endParaRPr>
          </a:p>
        </p:txBody>
      </p:sp>
    </p:spTree>
  </p:cSld>
  <p:clrMapOvr>
    <a:masterClrMapping/>
  </p:clrMapOvr>
  <p:transition>
    <p:strips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pPr algn="ctr"/>
            <a:r>
              <a:rPr lang="en-US" b="1" dirty="0" smtClean="0">
                <a:solidFill>
                  <a:schemeClr val="accent2"/>
                </a:solidFill>
              </a:rPr>
              <a:t>WALDORF</a:t>
            </a:r>
            <a:endParaRPr lang="en-US" b="1" dirty="0">
              <a:solidFill>
                <a:schemeClr val="accent2"/>
              </a:solidFill>
            </a:endParaRPr>
          </a:p>
        </p:txBody>
      </p:sp>
      <p:pic>
        <p:nvPicPr>
          <p:cNvPr id="5" name="Substituent conținut 4" descr="W.jpg"/>
          <p:cNvPicPr>
            <a:picLocks noGrp="1" noChangeAspect="1"/>
          </p:cNvPicPr>
          <p:nvPr>
            <p:ph idx="1"/>
          </p:nvPr>
        </p:nvPicPr>
        <p:blipFill>
          <a:blip r:embed="rId2" cstate="print"/>
          <a:stretch>
            <a:fillRect/>
          </a:stretch>
        </p:blipFill>
        <p:spPr>
          <a:xfrm>
            <a:off x="1547666" y="1897875"/>
            <a:ext cx="5256583" cy="4437935"/>
          </a:xfrm>
        </p:spPr>
      </p:pic>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Substituent imagine 6" descr="M1.jpg"/>
          <p:cNvPicPr>
            <a:picLocks noGrp="1" noChangeAspect="1"/>
          </p:cNvPicPr>
          <p:nvPr>
            <p:ph sz="quarter" idx="4294967295"/>
          </p:nvPr>
        </p:nvPicPr>
        <p:blipFill>
          <a:blip r:embed="rId2" cstate="print"/>
          <a:stretch>
            <a:fillRect/>
          </a:stretch>
        </p:blipFill>
        <p:spPr>
          <a:xfrm>
            <a:off x="0" y="3933056"/>
            <a:ext cx="2627783" cy="2160239"/>
          </a:xfrm>
        </p:spPr>
      </p:pic>
      <p:sp>
        <p:nvSpPr>
          <p:cNvPr id="2" name="Titlu 1"/>
          <p:cNvSpPr>
            <a:spLocks noGrp="1"/>
          </p:cNvSpPr>
          <p:nvPr>
            <p:ph type="title"/>
          </p:nvPr>
        </p:nvSpPr>
        <p:spPr>
          <a:xfrm>
            <a:off x="1066800" y="1"/>
            <a:ext cx="6255488" cy="1196752"/>
          </a:xfrm>
        </p:spPr>
        <p:txBody>
          <a:bodyPr/>
          <a:lstStyle/>
          <a:p>
            <a:pPr algn="ctr"/>
            <a:r>
              <a:rPr lang="en-US" dirty="0" smtClean="0"/>
              <a:t>CE STIM DESPRE</a:t>
            </a:r>
            <a:endParaRPr lang="en-US" dirty="0"/>
          </a:p>
        </p:txBody>
      </p:sp>
      <p:sp>
        <p:nvSpPr>
          <p:cNvPr id="3" name="Substituent conținut 2"/>
          <p:cNvSpPr>
            <a:spLocks noGrp="1"/>
          </p:cNvSpPr>
          <p:nvPr>
            <p:ph type="body" idx="1"/>
          </p:nvPr>
        </p:nvSpPr>
        <p:spPr>
          <a:xfrm>
            <a:off x="1066800" y="548681"/>
            <a:ext cx="6255488" cy="504055"/>
          </a:xfrm>
        </p:spPr>
        <p:txBody>
          <a:bodyPr/>
          <a:lstStyle/>
          <a:p>
            <a:pPr algn="ctr"/>
            <a:r>
              <a:rPr lang="en-US" dirty="0" smtClean="0"/>
              <a:t>MONTESSORI</a:t>
            </a:r>
            <a:endParaRPr lang="en-US" dirty="0"/>
          </a:p>
        </p:txBody>
      </p:sp>
      <p:sp>
        <p:nvSpPr>
          <p:cNvPr id="8" name="Substituent text 7"/>
          <p:cNvSpPr>
            <a:spLocks noGrp="1"/>
          </p:cNvSpPr>
          <p:nvPr>
            <p:ph type="body" sz="half" idx="4294967295"/>
          </p:nvPr>
        </p:nvSpPr>
        <p:spPr>
          <a:xfrm>
            <a:off x="2627784" y="1556792"/>
            <a:ext cx="5184576" cy="4968552"/>
          </a:xfrm>
        </p:spPr>
        <p:txBody>
          <a:bodyPr>
            <a:normAutofit fontScale="55000" lnSpcReduction="20000"/>
          </a:bodyPr>
          <a:lstStyle/>
          <a:p>
            <a:pPr lvl="0"/>
            <a:r>
              <a:rPr lang="en-US" sz="2800" dirty="0" err="1" smtClean="0">
                <a:latin typeface="Arial Unicode MS" pitchFamily="34" charset="-128"/>
                <a:ea typeface="Arial Unicode MS" pitchFamily="34" charset="-128"/>
                <a:cs typeface="Arial Unicode MS" pitchFamily="34" charset="-128"/>
              </a:rPr>
              <a:t>metoda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educatiei</a:t>
            </a:r>
            <a:r>
              <a:rPr lang="en-US" sz="2800" dirty="0" smtClean="0">
                <a:latin typeface="Arial Unicode MS" pitchFamily="34" charset="-128"/>
                <a:ea typeface="Arial Unicode MS" pitchFamily="34" charset="-128"/>
                <a:cs typeface="Arial Unicode MS" pitchFamily="34" charset="-128"/>
              </a:rPr>
              <a:t> Montessori a </a:t>
            </a:r>
            <a:r>
              <a:rPr lang="en-US" sz="2800" dirty="0" err="1" smtClean="0">
                <a:latin typeface="Arial Unicode MS" pitchFamily="34" charset="-128"/>
                <a:ea typeface="Arial Unicode MS" pitchFamily="34" charset="-128"/>
                <a:cs typeface="Arial Unicode MS" pitchFamily="34" charset="-128"/>
              </a:rPr>
              <a:t>fost</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dezvoltata</a:t>
            </a:r>
            <a:r>
              <a:rPr lang="en-US" sz="2800" dirty="0" smtClean="0">
                <a:latin typeface="Arial Unicode MS" pitchFamily="34" charset="-128"/>
                <a:ea typeface="Arial Unicode MS" pitchFamily="34" charset="-128"/>
                <a:cs typeface="Arial Unicode MS" pitchFamily="34" charset="-128"/>
              </a:rPr>
              <a:t> de Maria Montessori, prima </a:t>
            </a:r>
            <a:r>
              <a:rPr lang="en-US" sz="2800" dirty="0" err="1" smtClean="0">
                <a:latin typeface="Arial Unicode MS" pitchFamily="34" charset="-128"/>
                <a:ea typeface="Arial Unicode MS" pitchFamily="34" charset="-128"/>
                <a:cs typeface="Arial Unicode MS" pitchFamily="34" charset="-128"/>
              </a:rPr>
              <a:t>femeie</a:t>
            </a:r>
            <a:r>
              <a:rPr lang="en-US" sz="2800" dirty="0" smtClean="0">
                <a:latin typeface="Arial Unicode MS" pitchFamily="34" charset="-128"/>
                <a:ea typeface="Arial Unicode MS" pitchFamily="34" charset="-128"/>
                <a:cs typeface="Arial Unicode MS" pitchFamily="34" charset="-128"/>
              </a:rPr>
              <a:t> medic din Italia la </a:t>
            </a:r>
            <a:r>
              <a:rPr lang="en-US" sz="2800" dirty="0" err="1" smtClean="0">
                <a:latin typeface="Arial Unicode MS" pitchFamily="34" charset="-128"/>
                <a:ea typeface="Arial Unicode MS" pitchFamily="34" charset="-128"/>
                <a:cs typeface="Arial Unicode MS" pitchFamily="34" charset="-128"/>
              </a:rPr>
              <a:t>inceputul</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secolului</a:t>
            </a:r>
            <a:r>
              <a:rPr lang="en-US" sz="2800" dirty="0" smtClean="0">
                <a:latin typeface="Arial Unicode MS" pitchFamily="34" charset="-128"/>
                <a:ea typeface="Arial Unicode MS" pitchFamily="34" charset="-128"/>
                <a:cs typeface="Arial Unicode MS" pitchFamily="34" charset="-128"/>
              </a:rPr>
              <a:t> XX; </a:t>
            </a:r>
            <a:r>
              <a:rPr lang="en-US" sz="2800" dirty="0" err="1" smtClean="0">
                <a:latin typeface="Arial Unicode MS" pitchFamily="34" charset="-128"/>
                <a:ea typeface="Arial Unicode MS" pitchFamily="34" charset="-128"/>
                <a:cs typeface="Arial Unicode MS" pitchFamily="34" charset="-128"/>
              </a:rPr>
              <a:t>si</a:t>
            </a:r>
            <a:r>
              <a:rPr lang="en-US" sz="2800" dirty="0" smtClean="0">
                <a:latin typeface="Arial Unicode MS" pitchFamily="34" charset="-128"/>
                <a:ea typeface="Arial Unicode MS" pitchFamily="34" charset="-128"/>
                <a:cs typeface="Arial Unicode MS" pitchFamily="34" charset="-128"/>
              </a:rPr>
              <a:t>-a </a:t>
            </a:r>
            <a:r>
              <a:rPr lang="en-US" sz="2800" dirty="0" err="1" smtClean="0">
                <a:latin typeface="Arial Unicode MS" pitchFamily="34" charset="-128"/>
                <a:ea typeface="Arial Unicode MS" pitchFamily="34" charset="-128"/>
                <a:cs typeface="Arial Unicode MS" pitchFamily="34" charset="-128"/>
              </a:rPr>
              <a:t>folosit</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pregatirea</a:t>
            </a:r>
            <a:r>
              <a:rPr lang="en-US" sz="2800" dirty="0" smtClean="0">
                <a:latin typeface="Arial Unicode MS" pitchFamily="34" charset="-128"/>
                <a:ea typeface="Arial Unicode MS" pitchFamily="34" charset="-128"/>
                <a:cs typeface="Arial Unicode MS" pitchFamily="34" charset="-128"/>
              </a:rPr>
              <a:t> de </a:t>
            </a:r>
            <a:r>
              <a:rPr lang="en-US" sz="2800" dirty="0" err="1" smtClean="0">
                <a:latin typeface="Arial Unicode MS" pitchFamily="34" charset="-128"/>
                <a:ea typeface="Arial Unicode MS" pitchFamily="34" charset="-128"/>
                <a:cs typeface="Arial Unicode MS" pitchFamily="34" charset="-128"/>
              </a:rPr>
              <a:t>om</a:t>
            </a:r>
            <a:r>
              <a:rPr lang="en-US" sz="2800" dirty="0" smtClean="0">
                <a:latin typeface="Arial Unicode MS" pitchFamily="34" charset="-128"/>
                <a:ea typeface="Arial Unicode MS" pitchFamily="34" charset="-128"/>
                <a:cs typeface="Arial Unicode MS" pitchFamily="34" charset="-128"/>
              </a:rPr>
              <a:t> de </a:t>
            </a:r>
            <a:r>
              <a:rPr lang="en-US" sz="2800" dirty="0" err="1" smtClean="0">
                <a:latin typeface="Arial Unicode MS" pitchFamily="34" charset="-128"/>
                <a:ea typeface="Arial Unicode MS" pitchFamily="34" charset="-128"/>
                <a:cs typeface="Arial Unicode MS" pitchFamily="34" charset="-128"/>
              </a:rPr>
              <a:t>stiinta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si</a:t>
            </a:r>
            <a:r>
              <a:rPr lang="en-US" sz="2800" dirty="0" smtClean="0">
                <a:latin typeface="Arial Unicode MS" pitchFamily="34" charset="-128"/>
                <a:ea typeface="Arial Unicode MS" pitchFamily="34" charset="-128"/>
                <a:cs typeface="Arial Unicode MS" pitchFamily="34" charset="-128"/>
              </a:rPr>
              <a:t> medic </a:t>
            </a:r>
            <a:r>
              <a:rPr lang="en-US" sz="2800" dirty="0" err="1" smtClean="0">
                <a:latin typeface="Arial Unicode MS" pitchFamily="34" charset="-128"/>
                <a:ea typeface="Arial Unicode MS" pitchFamily="34" charset="-128"/>
                <a:cs typeface="Arial Unicode MS" pitchFamily="34" charset="-128"/>
              </a:rPr>
              <a:t>pentru</a:t>
            </a:r>
            <a:r>
              <a:rPr lang="en-US" sz="2800" dirty="0" smtClean="0">
                <a:latin typeface="Arial Unicode MS" pitchFamily="34" charset="-128"/>
                <a:ea typeface="Arial Unicode MS" pitchFamily="34" charset="-128"/>
                <a:cs typeface="Arial Unicode MS" pitchFamily="34" charset="-128"/>
              </a:rPr>
              <a:t> a </a:t>
            </a:r>
            <a:r>
              <a:rPr lang="en-US" sz="2800" dirty="0" err="1" smtClean="0">
                <a:latin typeface="Arial Unicode MS" pitchFamily="34" charset="-128"/>
                <a:ea typeface="Arial Unicode MS" pitchFamily="34" charset="-128"/>
                <a:cs typeface="Arial Unicode MS" pitchFamily="34" charset="-128"/>
              </a:rPr>
              <a:t>observa</a:t>
            </a:r>
            <a:r>
              <a:rPr lang="en-US" sz="2800" dirty="0" smtClean="0">
                <a:latin typeface="Arial Unicode MS" pitchFamily="34" charset="-128"/>
                <a:ea typeface="Arial Unicode MS" pitchFamily="34" charset="-128"/>
                <a:cs typeface="Arial Unicode MS" pitchFamily="34" charset="-128"/>
              </a:rPr>
              <a:t> cu </a:t>
            </a:r>
            <a:r>
              <a:rPr lang="en-US" sz="2800" dirty="0" err="1" smtClean="0">
                <a:latin typeface="Arial Unicode MS" pitchFamily="34" charset="-128"/>
                <a:ea typeface="Arial Unicode MS" pitchFamily="34" charset="-128"/>
                <a:cs typeface="Arial Unicode MS" pitchFamily="34" charset="-128"/>
              </a:rPr>
              <a:t>atentie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copiii</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si</a:t>
            </a:r>
            <a:r>
              <a:rPr lang="en-US" sz="2800" dirty="0" smtClean="0">
                <a:latin typeface="Arial Unicode MS" pitchFamily="34" charset="-128"/>
                <a:ea typeface="Arial Unicode MS" pitchFamily="34" charset="-128"/>
                <a:cs typeface="Arial Unicode MS" pitchFamily="34" charset="-128"/>
              </a:rPr>
              <a:t> a </a:t>
            </a:r>
            <a:r>
              <a:rPr lang="en-US" sz="2800" dirty="0" err="1" smtClean="0">
                <a:latin typeface="Arial Unicode MS" pitchFamily="34" charset="-128"/>
                <a:ea typeface="Arial Unicode MS" pitchFamily="34" charset="-128"/>
                <a:cs typeface="Arial Unicode MS" pitchFamily="34" charset="-128"/>
              </a:rPr>
              <a:t>conceput</a:t>
            </a:r>
            <a:r>
              <a:rPr lang="en-US" sz="2800" dirty="0" smtClean="0">
                <a:latin typeface="Arial Unicode MS" pitchFamily="34" charset="-128"/>
                <a:ea typeface="Arial Unicode MS" pitchFamily="34" charset="-128"/>
                <a:cs typeface="Arial Unicode MS" pitchFamily="34" charset="-128"/>
              </a:rPr>
              <a:t> o </a:t>
            </a:r>
            <a:r>
              <a:rPr lang="en-US" sz="2800" dirty="0" err="1" smtClean="0">
                <a:latin typeface="Arial Unicode MS" pitchFamily="34" charset="-128"/>
                <a:ea typeface="Arial Unicode MS" pitchFamily="34" charset="-128"/>
                <a:cs typeface="Arial Unicode MS" pitchFamily="34" charset="-128"/>
              </a:rPr>
              <a:t>scoala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menita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sa</a:t>
            </a:r>
            <a:r>
              <a:rPr lang="en-US" sz="2800" dirty="0" smtClean="0">
                <a:latin typeface="Arial Unicode MS" pitchFamily="34" charset="-128"/>
                <a:ea typeface="Arial Unicode MS" pitchFamily="34" charset="-128"/>
                <a:cs typeface="Arial Unicode MS" pitchFamily="34" charset="-128"/>
              </a:rPr>
              <a:t> se </a:t>
            </a:r>
            <a:r>
              <a:rPr lang="en-US" sz="2800" dirty="0" err="1" smtClean="0">
                <a:latin typeface="Arial Unicode MS" pitchFamily="34" charset="-128"/>
                <a:ea typeface="Arial Unicode MS" pitchFamily="34" charset="-128"/>
                <a:cs typeface="Arial Unicode MS" pitchFamily="34" charset="-128"/>
              </a:rPr>
              <a:t>adapteze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nevoilor</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acestora</a:t>
            </a:r>
            <a:r>
              <a:rPr lang="en-US" sz="2800" dirty="0" smtClean="0">
                <a:latin typeface="Arial Unicode MS" pitchFamily="34" charset="-128"/>
                <a:ea typeface="Arial Unicode MS" pitchFamily="34" charset="-128"/>
                <a:cs typeface="Arial Unicode MS" pitchFamily="34" charset="-128"/>
              </a:rPr>
              <a:t>;</a:t>
            </a:r>
            <a:endParaRPr lang="en-US" sz="2400" dirty="0" smtClean="0">
              <a:latin typeface="Arial Unicode MS" pitchFamily="34" charset="-128"/>
              <a:ea typeface="Arial Unicode MS" pitchFamily="34" charset="-128"/>
              <a:cs typeface="Arial Unicode MS" pitchFamily="34" charset="-128"/>
            </a:endParaRPr>
          </a:p>
          <a:p>
            <a:pPr lvl="0"/>
            <a:r>
              <a:rPr lang="en-US" sz="2800" dirty="0" err="1" smtClean="0">
                <a:latin typeface="Arial Unicode MS" pitchFamily="34" charset="-128"/>
                <a:ea typeface="Arial Unicode MS" pitchFamily="34" charset="-128"/>
                <a:cs typeface="Arial Unicode MS" pitchFamily="34" charset="-128"/>
              </a:rPr>
              <a:t>clasele</a:t>
            </a:r>
            <a:r>
              <a:rPr lang="en-US" sz="2800" dirty="0" smtClean="0">
                <a:latin typeface="Arial Unicode MS" pitchFamily="34" charset="-128"/>
                <a:ea typeface="Arial Unicode MS" pitchFamily="34" charset="-128"/>
                <a:cs typeface="Arial Unicode MS" pitchFamily="34" charset="-128"/>
              </a:rPr>
              <a:t> Montessori </a:t>
            </a:r>
            <a:r>
              <a:rPr lang="en-US" sz="2800" dirty="0" err="1" smtClean="0">
                <a:latin typeface="Arial Unicode MS" pitchFamily="34" charset="-128"/>
                <a:ea typeface="Arial Unicode MS" pitchFamily="34" charset="-128"/>
                <a:cs typeface="Arial Unicode MS" pitchFamily="34" charset="-128"/>
              </a:rPr>
              <a:t>sunt</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impartite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pe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grupe</a:t>
            </a:r>
            <a:r>
              <a:rPr lang="en-US" sz="2800" dirty="0" smtClean="0">
                <a:latin typeface="Arial Unicode MS" pitchFamily="34" charset="-128"/>
                <a:ea typeface="Arial Unicode MS" pitchFamily="34" charset="-128"/>
                <a:cs typeface="Arial Unicode MS" pitchFamily="34" charset="-128"/>
              </a:rPr>
              <a:t> de </a:t>
            </a:r>
            <a:r>
              <a:rPr lang="en-US" sz="2800" dirty="0" err="1" smtClean="0">
                <a:latin typeface="Arial Unicode MS" pitchFamily="34" charset="-128"/>
                <a:ea typeface="Arial Unicode MS" pitchFamily="34" charset="-128"/>
                <a:cs typeface="Arial Unicode MS" pitchFamily="34" charset="-128"/>
              </a:rPr>
              <a:t>varste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diferite</a:t>
            </a:r>
            <a:r>
              <a:rPr lang="en-US" sz="2800" dirty="0" smtClean="0">
                <a:latin typeface="Arial Unicode MS" pitchFamily="34" charset="-128"/>
                <a:ea typeface="Arial Unicode MS" pitchFamily="34" charset="-128"/>
                <a:cs typeface="Arial Unicode MS" pitchFamily="34" charset="-128"/>
              </a:rPr>
              <a:t>:</a:t>
            </a:r>
            <a:endParaRPr lang="en-US" sz="2400" dirty="0" smtClean="0">
              <a:latin typeface="Arial Unicode MS" pitchFamily="34" charset="-128"/>
              <a:ea typeface="Arial Unicode MS" pitchFamily="34" charset="-128"/>
              <a:cs typeface="Arial Unicode MS" pitchFamily="34" charset="-128"/>
            </a:endParaRPr>
          </a:p>
          <a:p>
            <a:pPr lvl="1"/>
            <a:r>
              <a:rPr lang="en-US" sz="2400" b="1" dirty="0" smtClean="0">
                <a:solidFill>
                  <a:srgbClr val="002060"/>
                </a:solidFill>
                <a:latin typeface="Arial Unicode MS" pitchFamily="34" charset="-128"/>
                <a:ea typeface="Arial Unicode MS" pitchFamily="34" charset="-128"/>
                <a:cs typeface="Arial Unicode MS" pitchFamily="34" charset="-128"/>
              </a:rPr>
              <a:t>0 – 3 </a:t>
            </a:r>
            <a:r>
              <a:rPr lang="en-US" sz="2400" b="1" dirty="0" err="1" smtClean="0">
                <a:solidFill>
                  <a:srgbClr val="002060"/>
                </a:solidFill>
                <a:latin typeface="Arial Unicode MS" pitchFamily="34" charset="-128"/>
                <a:ea typeface="Arial Unicode MS" pitchFamily="34" charset="-128"/>
                <a:cs typeface="Arial Unicode MS" pitchFamily="34" charset="-128"/>
              </a:rPr>
              <a:t>ani</a:t>
            </a:r>
            <a:endParaRPr lang="en-US" sz="2000" b="1" dirty="0" smtClean="0">
              <a:solidFill>
                <a:srgbClr val="002060"/>
              </a:solidFill>
              <a:latin typeface="Arial Unicode MS" pitchFamily="34" charset="-128"/>
              <a:ea typeface="Arial Unicode MS" pitchFamily="34" charset="-128"/>
              <a:cs typeface="Arial Unicode MS" pitchFamily="34" charset="-128"/>
            </a:endParaRPr>
          </a:p>
          <a:p>
            <a:pPr lvl="1"/>
            <a:r>
              <a:rPr lang="en-US" sz="2400" b="1" dirty="0" smtClean="0">
                <a:solidFill>
                  <a:srgbClr val="002060"/>
                </a:solidFill>
                <a:latin typeface="Arial Unicode MS" pitchFamily="34" charset="-128"/>
                <a:ea typeface="Arial Unicode MS" pitchFamily="34" charset="-128"/>
                <a:cs typeface="Arial Unicode MS" pitchFamily="34" charset="-128"/>
              </a:rPr>
              <a:t>3 – 6 </a:t>
            </a:r>
            <a:r>
              <a:rPr lang="en-US" sz="2400" b="1" dirty="0" err="1" smtClean="0">
                <a:solidFill>
                  <a:srgbClr val="002060"/>
                </a:solidFill>
                <a:latin typeface="Arial Unicode MS" pitchFamily="34" charset="-128"/>
                <a:ea typeface="Arial Unicode MS" pitchFamily="34" charset="-128"/>
                <a:cs typeface="Arial Unicode MS" pitchFamily="34" charset="-128"/>
              </a:rPr>
              <a:t>ani</a:t>
            </a:r>
            <a:endParaRPr lang="en-US" sz="2000" b="1" dirty="0" smtClean="0">
              <a:solidFill>
                <a:srgbClr val="002060"/>
              </a:solidFill>
              <a:latin typeface="Arial Unicode MS" pitchFamily="34" charset="-128"/>
              <a:ea typeface="Arial Unicode MS" pitchFamily="34" charset="-128"/>
              <a:cs typeface="Arial Unicode MS" pitchFamily="34" charset="-128"/>
            </a:endParaRPr>
          </a:p>
          <a:p>
            <a:pPr lvl="1"/>
            <a:r>
              <a:rPr lang="en-US" sz="2400" b="1" dirty="0" smtClean="0">
                <a:solidFill>
                  <a:srgbClr val="002060"/>
                </a:solidFill>
                <a:latin typeface="Arial Unicode MS" pitchFamily="34" charset="-128"/>
                <a:ea typeface="Arial Unicode MS" pitchFamily="34" charset="-128"/>
                <a:cs typeface="Arial Unicode MS" pitchFamily="34" charset="-128"/>
              </a:rPr>
              <a:t>6 – 9 </a:t>
            </a:r>
            <a:r>
              <a:rPr lang="en-US" sz="2400" b="1" dirty="0" err="1" smtClean="0">
                <a:solidFill>
                  <a:srgbClr val="002060"/>
                </a:solidFill>
                <a:latin typeface="Arial Unicode MS" pitchFamily="34" charset="-128"/>
                <a:ea typeface="Arial Unicode MS" pitchFamily="34" charset="-128"/>
                <a:cs typeface="Arial Unicode MS" pitchFamily="34" charset="-128"/>
              </a:rPr>
              <a:t>ani</a:t>
            </a:r>
            <a:endParaRPr lang="en-US" sz="2000" b="1" dirty="0" smtClean="0">
              <a:solidFill>
                <a:srgbClr val="002060"/>
              </a:solidFill>
              <a:latin typeface="Arial Unicode MS" pitchFamily="34" charset="-128"/>
              <a:ea typeface="Arial Unicode MS" pitchFamily="34" charset="-128"/>
              <a:cs typeface="Arial Unicode MS" pitchFamily="34" charset="-128"/>
            </a:endParaRPr>
          </a:p>
          <a:p>
            <a:pPr lvl="0"/>
            <a:r>
              <a:rPr lang="en-US" sz="2800" dirty="0" smtClean="0">
                <a:latin typeface="Arial Unicode MS" pitchFamily="34" charset="-128"/>
                <a:ea typeface="Arial Unicode MS" pitchFamily="34" charset="-128"/>
                <a:cs typeface="Arial Unicode MS" pitchFamily="34" charset="-128"/>
              </a:rPr>
              <a:t>o </a:t>
            </a:r>
            <a:r>
              <a:rPr lang="en-US" sz="2800" dirty="0" err="1" smtClean="0">
                <a:latin typeface="Arial Unicode MS" pitchFamily="34" charset="-128"/>
                <a:ea typeface="Arial Unicode MS" pitchFamily="34" charset="-128"/>
                <a:cs typeface="Arial Unicode MS" pitchFamily="34" charset="-128"/>
              </a:rPr>
              <a:t>clasa</a:t>
            </a:r>
            <a:r>
              <a:rPr lang="en-US" sz="2800" dirty="0" smtClean="0">
                <a:latin typeface="Arial Unicode MS" pitchFamily="34" charset="-128"/>
                <a:ea typeface="Arial Unicode MS" pitchFamily="34" charset="-128"/>
                <a:cs typeface="Arial Unicode MS" pitchFamily="34" charset="-128"/>
              </a:rPr>
              <a:t> Montessori </a:t>
            </a:r>
            <a:r>
              <a:rPr lang="en-US" sz="2800" dirty="0" err="1" smtClean="0">
                <a:latin typeface="Arial Unicode MS" pitchFamily="34" charset="-128"/>
                <a:ea typeface="Arial Unicode MS" pitchFamily="34" charset="-128"/>
                <a:cs typeface="Arial Unicode MS" pitchFamily="34" charset="-128"/>
              </a:rPr>
              <a:t>este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atent</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amenajata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astfel</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incat</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copiii</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sa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aiba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acces</a:t>
            </a:r>
            <a:r>
              <a:rPr lang="en-US" sz="2800" dirty="0" smtClean="0">
                <a:latin typeface="Arial Unicode MS" pitchFamily="34" charset="-128"/>
                <a:ea typeface="Arial Unicode MS" pitchFamily="34" charset="-128"/>
                <a:cs typeface="Arial Unicode MS" pitchFamily="34" charset="-128"/>
              </a:rPr>
              <a:t> la </a:t>
            </a:r>
            <a:r>
              <a:rPr lang="en-US" sz="2800" dirty="0" err="1" smtClean="0">
                <a:latin typeface="Arial Unicode MS" pitchFamily="34" charset="-128"/>
                <a:ea typeface="Arial Unicode MS" pitchFamily="34" charset="-128"/>
                <a:cs typeface="Arial Unicode MS" pitchFamily="34" charset="-128"/>
              </a:rPr>
              <a:t>materialele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educationale</a:t>
            </a:r>
            <a:r>
              <a:rPr lang="en-US" sz="2800" dirty="0" smtClean="0">
                <a:latin typeface="Arial Unicode MS" pitchFamily="34" charset="-128"/>
                <a:ea typeface="Arial Unicode MS" pitchFamily="34" charset="-128"/>
                <a:cs typeface="Arial Unicode MS" pitchFamily="34" charset="-128"/>
              </a:rPr>
              <a:t>, special create </a:t>
            </a:r>
            <a:r>
              <a:rPr lang="en-US" sz="2800" dirty="0" err="1" smtClean="0">
                <a:latin typeface="Arial Unicode MS" pitchFamily="34" charset="-128"/>
                <a:ea typeface="Arial Unicode MS" pitchFamily="34" charset="-128"/>
                <a:cs typeface="Arial Unicode MS" pitchFamily="34" charset="-128"/>
              </a:rPr>
              <a:t>pentru</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acest</a:t>
            </a:r>
            <a:r>
              <a:rPr lang="en-US" sz="2800" dirty="0" smtClean="0">
                <a:latin typeface="Arial Unicode MS" pitchFamily="34" charset="-128"/>
                <a:ea typeface="Arial Unicode MS" pitchFamily="34" charset="-128"/>
                <a:cs typeface="Arial Unicode MS" pitchFamily="34" charset="-128"/>
              </a:rPr>
              <a:t> tip de </a:t>
            </a:r>
            <a:r>
              <a:rPr lang="en-US" sz="2800" dirty="0" err="1" smtClean="0">
                <a:latin typeface="Arial Unicode MS" pitchFamily="34" charset="-128"/>
                <a:ea typeface="Arial Unicode MS" pitchFamily="34" charset="-128"/>
                <a:cs typeface="Arial Unicode MS" pitchFamily="34" charset="-128"/>
              </a:rPr>
              <a:t>metoda</a:t>
            </a:r>
            <a:r>
              <a:rPr lang="en-US" sz="2800" dirty="0" smtClean="0">
                <a:latin typeface="Arial Unicode MS" pitchFamily="34" charset="-128"/>
                <a:ea typeface="Arial Unicode MS" pitchFamily="34" charset="-128"/>
                <a:cs typeface="Arial Unicode MS" pitchFamily="34" charset="-128"/>
              </a:rPr>
              <a:t> motional; </a:t>
            </a:r>
            <a:r>
              <a:rPr lang="en-US" sz="2800" dirty="0" err="1" smtClean="0">
                <a:latin typeface="Arial Unicode MS" pitchFamily="34" charset="-128"/>
                <a:ea typeface="Arial Unicode MS" pitchFamily="34" charset="-128"/>
                <a:cs typeface="Arial Unicode MS" pitchFamily="34" charset="-128"/>
              </a:rPr>
              <a:t>copiii</a:t>
            </a:r>
            <a:r>
              <a:rPr lang="en-US" sz="2800" dirty="0" smtClean="0">
                <a:latin typeface="Arial Unicode MS" pitchFamily="34" charset="-128"/>
                <a:ea typeface="Arial Unicode MS" pitchFamily="34" charset="-128"/>
                <a:cs typeface="Arial Unicode MS" pitchFamily="34" charset="-128"/>
              </a:rPr>
              <a:t> nu </a:t>
            </a:r>
            <a:r>
              <a:rPr lang="en-US" sz="2800" dirty="0" err="1" smtClean="0">
                <a:latin typeface="Arial Unicode MS" pitchFamily="34" charset="-128"/>
                <a:ea typeface="Arial Unicode MS" pitchFamily="34" charset="-128"/>
                <a:cs typeface="Arial Unicode MS" pitchFamily="34" charset="-128"/>
              </a:rPr>
              <a:t>stau</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asezati</a:t>
            </a:r>
            <a:r>
              <a:rPr lang="en-US" sz="2800" dirty="0" smtClean="0">
                <a:latin typeface="Arial Unicode MS" pitchFamily="34" charset="-128"/>
                <a:ea typeface="Arial Unicode MS" pitchFamily="34" charset="-128"/>
                <a:cs typeface="Arial Unicode MS" pitchFamily="34" charset="-128"/>
              </a:rPr>
              <a:t> in </a:t>
            </a:r>
            <a:r>
              <a:rPr lang="en-US" sz="2800" dirty="0" err="1" smtClean="0">
                <a:latin typeface="Arial Unicode MS" pitchFamily="34" charset="-128"/>
                <a:ea typeface="Arial Unicode MS" pitchFamily="34" charset="-128"/>
                <a:cs typeface="Arial Unicode MS" pitchFamily="34" charset="-128"/>
              </a:rPr>
              <a:t>bancute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ci</a:t>
            </a:r>
            <a:r>
              <a:rPr lang="en-US" sz="2800" dirty="0" smtClean="0">
                <a:latin typeface="Arial Unicode MS" pitchFamily="34" charset="-128"/>
                <a:ea typeface="Arial Unicode MS" pitchFamily="34" charset="-128"/>
                <a:cs typeface="Arial Unicode MS" pitchFamily="34" charset="-128"/>
              </a:rPr>
              <a:t> se </a:t>
            </a:r>
            <a:r>
              <a:rPr lang="en-US" sz="2800" dirty="0" err="1" smtClean="0">
                <a:latin typeface="Arial Unicode MS" pitchFamily="34" charset="-128"/>
                <a:ea typeface="Arial Unicode MS" pitchFamily="34" charset="-128"/>
                <a:cs typeface="Arial Unicode MS" pitchFamily="34" charset="-128"/>
              </a:rPr>
              <a:t>misca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liber</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alegandu-si</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materialul</a:t>
            </a:r>
            <a:r>
              <a:rPr lang="en-US" sz="2800" dirty="0" smtClean="0">
                <a:latin typeface="Arial Unicode MS" pitchFamily="34" charset="-128"/>
                <a:ea typeface="Arial Unicode MS" pitchFamily="34" charset="-128"/>
                <a:cs typeface="Arial Unicode MS" pitchFamily="34" charset="-128"/>
              </a:rPr>
              <a:t> cu care </a:t>
            </a:r>
            <a:r>
              <a:rPr lang="en-US" sz="2800" dirty="0" err="1" smtClean="0">
                <a:latin typeface="Arial Unicode MS" pitchFamily="34" charset="-128"/>
                <a:ea typeface="Arial Unicode MS" pitchFamily="34" charset="-128"/>
                <a:cs typeface="Arial Unicode MS" pitchFamily="34" charset="-128"/>
              </a:rPr>
              <a:t>vor</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sa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lucreze</a:t>
            </a:r>
            <a:r>
              <a:rPr lang="en-US" sz="2800" dirty="0" smtClean="0">
                <a:latin typeface="Arial Unicode MS" pitchFamily="34" charset="-128"/>
                <a:ea typeface="Arial Unicode MS" pitchFamily="34" charset="-128"/>
                <a:cs typeface="Arial Unicode MS" pitchFamily="34" charset="-128"/>
              </a:rPr>
              <a:t>; o pot face individual </a:t>
            </a:r>
            <a:r>
              <a:rPr lang="en-US" sz="2800" dirty="0" err="1" smtClean="0">
                <a:latin typeface="Arial Unicode MS" pitchFamily="34" charset="-128"/>
                <a:ea typeface="Arial Unicode MS" pitchFamily="34" charset="-128"/>
                <a:cs typeface="Arial Unicode MS" pitchFamily="34" charset="-128"/>
              </a:rPr>
              <a:t>sau</a:t>
            </a:r>
            <a:r>
              <a:rPr lang="en-US" sz="2800" dirty="0" smtClean="0">
                <a:latin typeface="Arial Unicode MS" pitchFamily="34" charset="-128"/>
                <a:ea typeface="Arial Unicode MS" pitchFamily="34" charset="-128"/>
                <a:cs typeface="Arial Unicode MS" pitchFamily="34" charset="-128"/>
              </a:rPr>
              <a:t> in </a:t>
            </a:r>
            <a:r>
              <a:rPr lang="en-US" sz="2800" dirty="0" err="1" smtClean="0">
                <a:latin typeface="Arial Unicode MS" pitchFamily="34" charset="-128"/>
                <a:ea typeface="Arial Unicode MS" pitchFamily="34" charset="-128"/>
                <a:cs typeface="Arial Unicode MS" pitchFamily="34" charset="-128"/>
              </a:rPr>
              <a:t>grupuri</a:t>
            </a:r>
            <a:r>
              <a:rPr lang="en-US" sz="2800" dirty="0" smtClean="0">
                <a:latin typeface="Arial Unicode MS" pitchFamily="34" charset="-128"/>
                <a:ea typeface="Arial Unicode MS" pitchFamily="34" charset="-128"/>
                <a:cs typeface="Arial Unicode MS" pitchFamily="34" charset="-128"/>
              </a:rPr>
              <a:t>;</a:t>
            </a:r>
            <a:endParaRPr lang="en-US" sz="2400" dirty="0" smtClean="0">
              <a:latin typeface="Arial Unicode MS" pitchFamily="34" charset="-128"/>
              <a:ea typeface="Arial Unicode MS" pitchFamily="34" charset="-128"/>
              <a:cs typeface="Arial Unicode MS" pitchFamily="34" charset="-128"/>
            </a:endParaRPr>
          </a:p>
          <a:p>
            <a:pPr lvl="0"/>
            <a:r>
              <a:rPr lang="en-US" sz="2800" dirty="0" err="1" smtClean="0">
                <a:latin typeface="Arial Unicode MS" pitchFamily="34" charset="-128"/>
                <a:ea typeface="Arial Unicode MS" pitchFamily="34" charset="-128"/>
                <a:cs typeface="Arial Unicode MS" pitchFamily="34" charset="-128"/>
              </a:rPr>
              <a:t>profesorii</a:t>
            </a:r>
            <a:r>
              <a:rPr lang="en-US" sz="2800" dirty="0" smtClean="0">
                <a:latin typeface="Arial Unicode MS" pitchFamily="34" charset="-128"/>
                <a:ea typeface="Arial Unicode MS" pitchFamily="34" charset="-128"/>
                <a:cs typeface="Arial Unicode MS" pitchFamily="34" charset="-128"/>
              </a:rPr>
              <a:t> Montessori </a:t>
            </a:r>
            <a:r>
              <a:rPr lang="en-US" sz="2800" dirty="0" err="1" smtClean="0">
                <a:latin typeface="Arial Unicode MS" pitchFamily="34" charset="-128"/>
                <a:ea typeface="Arial Unicode MS" pitchFamily="34" charset="-128"/>
                <a:cs typeface="Arial Unicode MS" pitchFamily="34" charset="-128"/>
              </a:rPr>
              <a:t>actioneaza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asemeni</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unor</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ghizi</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si</a:t>
            </a:r>
            <a:r>
              <a:rPr lang="en-US" sz="2800" dirty="0" smtClean="0">
                <a:latin typeface="Arial Unicode MS" pitchFamily="34" charset="-128"/>
                <a:ea typeface="Arial Unicode MS" pitchFamily="34" charset="-128"/>
                <a:cs typeface="Arial Unicode MS" pitchFamily="34" charset="-128"/>
              </a:rPr>
              <a:t> motional, </a:t>
            </a:r>
            <a:r>
              <a:rPr lang="en-US" sz="2800" dirty="0" err="1" smtClean="0">
                <a:latin typeface="Arial Unicode MS" pitchFamily="34" charset="-128"/>
                <a:ea typeface="Arial Unicode MS" pitchFamily="34" charset="-128"/>
                <a:cs typeface="Arial Unicode MS" pitchFamily="34" charset="-128"/>
              </a:rPr>
              <a:t>ajutand</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copiii</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pe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parcursul</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lor</a:t>
            </a:r>
            <a:r>
              <a:rPr lang="en-US" sz="2800" dirty="0" smtClean="0">
                <a:latin typeface="Arial Unicode MS" pitchFamily="34" charset="-128"/>
                <a:ea typeface="Arial Unicode MS" pitchFamily="34" charset="-128"/>
                <a:cs typeface="Arial Unicode MS" pitchFamily="34" charset="-128"/>
              </a:rPr>
              <a:t> de </a:t>
            </a:r>
            <a:r>
              <a:rPr lang="en-US" sz="2800" dirty="0" err="1" smtClean="0">
                <a:latin typeface="Arial Unicode MS" pitchFamily="34" charset="-128"/>
                <a:ea typeface="Arial Unicode MS" pitchFamily="34" charset="-128"/>
                <a:cs typeface="Arial Unicode MS" pitchFamily="34" charset="-128"/>
              </a:rPr>
              <a:t>invatare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ei</a:t>
            </a:r>
            <a:r>
              <a:rPr lang="en-US" sz="2800" dirty="0" smtClean="0">
                <a:latin typeface="Arial Unicode MS" pitchFamily="34" charset="-128"/>
                <a:ea typeface="Arial Unicode MS" pitchFamily="34" charset="-128"/>
                <a:cs typeface="Arial Unicode MS" pitchFamily="34" charset="-128"/>
              </a:rPr>
              <a:t> nu </a:t>
            </a:r>
            <a:r>
              <a:rPr lang="en-US" sz="2800" dirty="0" err="1" smtClean="0">
                <a:latin typeface="Arial Unicode MS" pitchFamily="34" charset="-128"/>
                <a:ea typeface="Arial Unicode MS" pitchFamily="34" charset="-128"/>
                <a:cs typeface="Arial Unicode MS" pitchFamily="34" charset="-128"/>
              </a:rPr>
              <a:t>sunt</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priviti</a:t>
            </a:r>
            <a:r>
              <a:rPr lang="en-US" sz="2800" dirty="0" smtClean="0">
                <a:latin typeface="Arial Unicode MS" pitchFamily="34" charset="-128"/>
                <a:ea typeface="Arial Unicode MS" pitchFamily="34" charset="-128"/>
                <a:cs typeface="Arial Unicode MS" pitchFamily="34" charset="-128"/>
              </a:rPr>
              <a:t> ca </a:t>
            </a:r>
            <a:r>
              <a:rPr lang="en-US" sz="2800" dirty="0" err="1" smtClean="0">
                <a:latin typeface="Arial Unicode MS" pitchFamily="34" charset="-128"/>
                <a:ea typeface="Arial Unicode MS" pitchFamily="34" charset="-128"/>
                <a:cs typeface="Arial Unicode MS" pitchFamily="34" charset="-128"/>
              </a:rPr>
              <a:t>motiona</a:t>
            </a:r>
            <a:r>
              <a:rPr lang="en-US" sz="2800" dirty="0" smtClean="0">
                <a:latin typeface="Arial Unicode MS" pitchFamily="34" charset="-128"/>
                <a:ea typeface="Arial Unicode MS" pitchFamily="34" charset="-128"/>
                <a:cs typeface="Arial Unicode MS" pitchFamily="34" charset="-128"/>
              </a:rPr>
              <a:t> cu </a:t>
            </a:r>
            <a:r>
              <a:rPr lang="en-US" sz="2800" dirty="0" err="1" smtClean="0">
                <a:latin typeface="Arial Unicode MS" pitchFamily="34" charset="-128"/>
                <a:ea typeface="Arial Unicode MS" pitchFamily="34" charset="-128"/>
                <a:cs typeface="Arial Unicode MS" pitchFamily="34" charset="-128"/>
              </a:rPr>
              <a:t>rol</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autoritar</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scopul</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unui</a:t>
            </a:r>
            <a:r>
              <a:rPr lang="en-US" sz="2800" dirty="0" smtClean="0">
                <a:latin typeface="Arial Unicode MS" pitchFamily="34" charset="-128"/>
                <a:ea typeface="Arial Unicode MS" pitchFamily="34" charset="-128"/>
                <a:cs typeface="Arial Unicode MS" pitchFamily="34" charset="-128"/>
              </a:rPr>
              <a:t> educator Montessori </a:t>
            </a:r>
            <a:r>
              <a:rPr lang="en-US" sz="2800" dirty="0" err="1" smtClean="0">
                <a:latin typeface="Arial Unicode MS" pitchFamily="34" charset="-128"/>
                <a:ea typeface="Arial Unicode MS" pitchFamily="34" charset="-128"/>
                <a:cs typeface="Arial Unicode MS" pitchFamily="34" charset="-128"/>
              </a:rPr>
              <a:t>este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sa</a:t>
            </a:r>
            <a:r>
              <a:rPr lang="en-US" sz="2800" dirty="0" smtClean="0">
                <a:latin typeface="Arial Unicode MS" pitchFamily="34" charset="-128"/>
                <a:ea typeface="Arial Unicode MS" pitchFamily="34" charset="-128"/>
                <a:cs typeface="Arial Unicode MS" pitchFamily="34" charset="-128"/>
              </a:rPr>
              <a:t> ii observe </a:t>
            </a:r>
            <a:r>
              <a:rPr lang="en-US" sz="2800" dirty="0" err="1" smtClean="0">
                <a:latin typeface="Arial Unicode MS" pitchFamily="34" charset="-128"/>
                <a:ea typeface="Arial Unicode MS" pitchFamily="34" charset="-128"/>
                <a:cs typeface="Arial Unicode MS" pitchFamily="34" charset="-128"/>
              </a:rPr>
              <a:t>pe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copii</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moti</a:t>
            </a:r>
            <a:r>
              <a:rPr lang="en-US" sz="2800" dirty="0" smtClean="0">
                <a:latin typeface="Arial Unicode MS" pitchFamily="34" charset="-128"/>
                <a:ea typeface="Arial Unicode MS" pitchFamily="34" charset="-128"/>
                <a:cs typeface="Arial Unicode MS" pitchFamily="34" charset="-128"/>
              </a:rPr>
              <a:t> le </a:t>
            </a:r>
            <a:r>
              <a:rPr lang="en-US" sz="2800" dirty="0" err="1" smtClean="0">
                <a:latin typeface="Arial Unicode MS" pitchFamily="34" charset="-128"/>
                <a:ea typeface="Arial Unicode MS" pitchFamily="34" charset="-128"/>
                <a:cs typeface="Arial Unicode MS" pitchFamily="34" charset="-128"/>
              </a:rPr>
              <a:t>prezinte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materialele</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educationale</a:t>
            </a:r>
            <a:r>
              <a:rPr lang="en-US" sz="2800" dirty="0" smtClean="0">
                <a:latin typeface="Arial Unicode MS" pitchFamily="34" charset="-128"/>
                <a:ea typeface="Arial Unicode MS" pitchFamily="34" charset="-128"/>
                <a:cs typeface="Arial Unicode MS" pitchFamily="34" charset="-128"/>
              </a:rPr>
              <a:t> la </a:t>
            </a:r>
            <a:r>
              <a:rPr lang="en-US" sz="2800" dirty="0" err="1" smtClean="0">
                <a:latin typeface="Arial Unicode MS" pitchFamily="34" charset="-128"/>
                <a:ea typeface="Arial Unicode MS" pitchFamily="34" charset="-128"/>
                <a:cs typeface="Arial Unicode MS" pitchFamily="34" charset="-128"/>
              </a:rPr>
              <a:t>momentul</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potrivit</a:t>
            </a:r>
            <a:r>
              <a:rPr lang="en-US" sz="2800" dirty="0" smtClean="0">
                <a:latin typeface="Arial Unicode MS" pitchFamily="34" charset="-128"/>
                <a:ea typeface="Arial Unicode MS" pitchFamily="34" charset="-128"/>
                <a:cs typeface="Arial Unicode MS" pitchFamily="34" charset="-128"/>
              </a:rPr>
              <a:t>; el nu </a:t>
            </a:r>
            <a:r>
              <a:rPr lang="en-US" sz="2800" dirty="0" err="1" smtClean="0">
                <a:latin typeface="Arial Unicode MS" pitchFamily="34" charset="-128"/>
                <a:ea typeface="Arial Unicode MS" pitchFamily="34" charset="-128"/>
                <a:cs typeface="Arial Unicode MS" pitchFamily="34" charset="-128"/>
              </a:rPr>
              <a:t>sta</a:t>
            </a:r>
            <a:r>
              <a:rPr lang="en-US" sz="2800" dirty="0" smtClean="0">
                <a:latin typeface="Arial Unicode MS" pitchFamily="34" charset="-128"/>
                <a:ea typeface="Arial Unicode MS" pitchFamily="34" charset="-128"/>
                <a:cs typeface="Arial Unicode MS" pitchFamily="34" charset="-128"/>
              </a:rPr>
              <a:t> in </a:t>
            </a:r>
            <a:r>
              <a:rPr lang="en-US" sz="2800" dirty="0" err="1" smtClean="0">
                <a:latin typeface="Arial Unicode MS" pitchFamily="34" charset="-128"/>
                <a:ea typeface="Arial Unicode MS" pitchFamily="34" charset="-128"/>
                <a:cs typeface="Arial Unicode MS" pitchFamily="34" charset="-128"/>
              </a:rPr>
              <a:t>fata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clasei</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adresandu</a:t>
            </a:r>
            <a:r>
              <a:rPr lang="en-US" sz="2800" dirty="0" smtClean="0">
                <a:latin typeface="Arial Unicode MS" pitchFamily="34" charset="-128"/>
                <a:ea typeface="Arial Unicode MS" pitchFamily="34" charset="-128"/>
                <a:cs typeface="Arial Unicode MS" pitchFamily="34" charset="-128"/>
              </a:rPr>
              <a:t>-se </a:t>
            </a:r>
            <a:r>
              <a:rPr lang="en-US" sz="2800" dirty="0" err="1" smtClean="0">
                <a:latin typeface="Arial Unicode MS" pitchFamily="34" charset="-128"/>
                <a:ea typeface="Arial Unicode MS" pitchFamily="34" charset="-128"/>
                <a:cs typeface="Arial Unicode MS" pitchFamily="34" charset="-128"/>
              </a:rPr>
              <a:t>intregului</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grup</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ci</a:t>
            </a:r>
            <a:r>
              <a:rPr lang="en-US" sz="2800" dirty="0" smtClean="0">
                <a:latin typeface="Arial Unicode MS" pitchFamily="34" charset="-128"/>
                <a:ea typeface="Arial Unicode MS" pitchFamily="34" charset="-128"/>
                <a:cs typeface="Arial Unicode MS" pitchFamily="34" charset="-128"/>
              </a:rPr>
              <a:t> se </a:t>
            </a:r>
            <a:r>
              <a:rPr lang="en-US" sz="2800" dirty="0" err="1" smtClean="0">
                <a:latin typeface="Arial Unicode MS" pitchFamily="34" charset="-128"/>
                <a:ea typeface="Arial Unicode MS" pitchFamily="34" charset="-128"/>
                <a:cs typeface="Arial Unicode MS" pitchFamily="34" charset="-128"/>
              </a:rPr>
              <a:t>afla</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langa</a:t>
            </a:r>
            <a:r>
              <a:rPr lang="en-US" sz="2800" dirty="0" smtClean="0">
                <a:latin typeface="Arial Unicode MS" pitchFamily="34" charset="-128"/>
                <a:ea typeface="Arial Unicode MS" pitchFamily="34" charset="-128"/>
                <a:cs typeface="Arial Unicode MS" pitchFamily="34" charset="-128"/>
              </a:rPr>
              <a:t> un </a:t>
            </a:r>
            <a:r>
              <a:rPr lang="en-US" sz="2800" dirty="0" err="1" smtClean="0">
                <a:latin typeface="Arial Unicode MS" pitchFamily="34" charset="-128"/>
                <a:ea typeface="Arial Unicode MS" pitchFamily="34" charset="-128"/>
                <a:cs typeface="Arial Unicode MS" pitchFamily="34" charset="-128"/>
              </a:rPr>
              <a:t>copil</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sau</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altul</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lucrand</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impreuna</a:t>
            </a:r>
            <a:r>
              <a:rPr lang="en-US" sz="2800" dirty="0" smtClean="0">
                <a:latin typeface="Arial Unicode MS" pitchFamily="34" charset="-128"/>
                <a:ea typeface="Arial Unicode MS" pitchFamily="34" charset="-128"/>
                <a:cs typeface="Arial Unicode MS" pitchFamily="34" charset="-128"/>
              </a:rPr>
              <a:t> cu el;</a:t>
            </a:r>
            <a:endParaRPr lang="en-US" sz="2400" dirty="0">
              <a:latin typeface="Arial Unicode MS" pitchFamily="34" charset="-128"/>
              <a:ea typeface="Arial Unicode MS" pitchFamily="34" charset="-128"/>
              <a:cs typeface="Arial Unicode MS" pitchFamily="34" charset="-128"/>
            </a:endParaRPr>
          </a:p>
        </p:txBody>
      </p:sp>
      <p:sp>
        <p:nvSpPr>
          <p:cNvPr id="11" name="Săgeată la dreapta 10"/>
          <p:cNvSpPr/>
          <p:nvPr/>
        </p:nvSpPr>
        <p:spPr>
          <a:xfrm>
            <a:off x="467544" y="1916832"/>
            <a:ext cx="2232248" cy="12241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1066800" y="188641"/>
            <a:ext cx="6313512" cy="1008112"/>
          </a:xfrm>
        </p:spPr>
        <p:txBody>
          <a:bodyPr>
            <a:normAutofit fontScale="90000"/>
          </a:bodyPr>
          <a:lstStyle/>
          <a:p>
            <a:pPr algn="ctr"/>
            <a:r>
              <a:rPr lang="en-US" dirty="0" smtClean="0"/>
              <a:t>CE STIM DESPRE</a:t>
            </a:r>
            <a:br>
              <a:rPr lang="en-US" dirty="0" smtClean="0"/>
            </a:br>
            <a:r>
              <a:rPr lang="en-US" dirty="0" smtClean="0">
                <a:solidFill>
                  <a:srgbClr val="FF0000"/>
                </a:solidFill>
                <a:latin typeface="Comic Sans MS" pitchFamily="66" charset="0"/>
              </a:rPr>
              <a:t>WALDORF</a:t>
            </a:r>
            <a:br>
              <a:rPr lang="en-US" dirty="0" smtClean="0">
                <a:solidFill>
                  <a:srgbClr val="FF0000"/>
                </a:solidFill>
                <a:latin typeface="Comic Sans MS" pitchFamily="66" charset="0"/>
              </a:rPr>
            </a:br>
            <a:r>
              <a:rPr lang="en-US" dirty="0" smtClean="0"/>
              <a:t/>
            </a:r>
            <a:br>
              <a:rPr lang="en-US" dirty="0" smtClean="0"/>
            </a:br>
            <a:endParaRPr lang="en-US" dirty="0"/>
          </a:p>
        </p:txBody>
      </p:sp>
      <p:sp>
        <p:nvSpPr>
          <p:cNvPr id="3" name="Substituent text 2"/>
          <p:cNvSpPr>
            <a:spLocks noGrp="1"/>
          </p:cNvSpPr>
          <p:nvPr>
            <p:ph type="body" idx="1"/>
          </p:nvPr>
        </p:nvSpPr>
        <p:spPr>
          <a:xfrm>
            <a:off x="3419872" y="1628801"/>
            <a:ext cx="3902416" cy="4680520"/>
          </a:xfrm>
        </p:spPr>
        <p:txBody>
          <a:bodyPr>
            <a:normAutofit fontScale="70000" lnSpcReduction="20000"/>
          </a:bodyPr>
          <a:lstStyle/>
          <a:p>
            <a:pPr algn="just"/>
            <a:r>
              <a:rPr lang="en-US" dirty="0" smtClean="0">
                <a:latin typeface="Comic Sans MS" pitchFamily="66" charset="0"/>
              </a:rPr>
              <a:t>       </a:t>
            </a:r>
            <a:r>
              <a:rPr lang="en-US" dirty="0" err="1" smtClean="0">
                <a:latin typeface="Comic Sans MS" pitchFamily="66" charset="0"/>
              </a:rPr>
              <a:t>Metodica</a:t>
            </a:r>
            <a:r>
              <a:rPr lang="en-US" dirty="0" smtClean="0">
                <a:latin typeface="Comic Sans MS" pitchFamily="66" charset="0"/>
              </a:rPr>
              <a:t> </a:t>
            </a:r>
            <a:r>
              <a:rPr lang="en-US" dirty="0" err="1" smtClean="0">
                <a:latin typeface="Comic Sans MS" pitchFamily="66" charset="0"/>
              </a:rPr>
              <a:t>școlilor</a:t>
            </a:r>
            <a:r>
              <a:rPr lang="en-US" dirty="0" smtClean="0">
                <a:latin typeface="Comic Sans MS" pitchFamily="66" charset="0"/>
              </a:rPr>
              <a:t> Waldorf </a:t>
            </a:r>
            <a:r>
              <a:rPr lang="en-US" dirty="0" err="1" smtClean="0">
                <a:latin typeface="Comic Sans MS" pitchFamily="66" charset="0"/>
              </a:rPr>
              <a:t>este</a:t>
            </a:r>
            <a:r>
              <a:rPr lang="en-US" dirty="0" smtClean="0">
                <a:latin typeface="Comic Sans MS" pitchFamily="66" charset="0"/>
              </a:rPr>
              <a:t> </a:t>
            </a:r>
            <a:r>
              <a:rPr lang="en-US" dirty="0" err="1" smtClean="0">
                <a:latin typeface="Comic Sans MS" pitchFamily="66" charset="0"/>
              </a:rPr>
              <a:t>bazată</a:t>
            </a:r>
            <a:r>
              <a:rPr lang="en-US" dirty="0" smtClean="0">
                <a:latin typeface="Comic Sans MS" pitchFamily="66" charset="0"/>
              </a:rPr>
              <a:t> </a:t>
            </a:r>
            <a:r>
              <a:rPr lang="en-US" dirty="0" err="1" smtClean="0">
                <a:latin typeface="Comic Sans MS" pitchFamily="66" charset="0"/>
              </a:rPr>
              <a:t>pe</a:t>
            </a:r>
            <a:r>
              <a:rPr lang="en-US" dirty="0" smtClean="0">
                <a:latin typeface="Comic Sans MS" pitchFamily="66" charset="0"/>
              </a:rPr>
              <a:t> o </a:t>
            </a:r>
            <a:r>
              <a:rPr lang="en-US" dirty="0" err="1" smtClean="0">
                <a:latin typeface="Comic Sans MS" pitchFamily="66" charset="0"/>
              </a:rPr>
              <a:t>serie</a:t>
            </a:r>
            <a:r>
              <a:rPr lang="en-US" dirty="0" smtClean="0">
                <a:latin typeface="Comic Sans MS" pitchFamily="66" charset="0"/>
              </a:rPr>
              <a:t> de </a:t>
            </a:r>
            <a:r>
              <a:rPr lang="en-US" dirty="0" err="1" smtClean="0">
                <a:latin typeface="Comic Sans MS" pitchFamily="66" charset="0"/>
              </a:rPr>
              <a:t>noțiuni</a:t>
            </a:r>
            <a:r>
              <a:rPr lang="en-US" dirty="0" smtClean="0">
                <a:latin typeface="Comic Sans MS" pitchFamily="66" charset="0"/>
              </a:rPr>
              <a:t> </a:t>
            </a:r>
            <a:r>
              <a:rPr lang="en-US" dirty="0" err="1" smtClean="0">
                <a:latin typeface="Comic Sans MS" pitchFamily="66" charset="0"/>
              </a:rPr>
              <a:t>despre</a:t>
            </a:r>
            <a:r>
              <a:rPr lang="en-US" dirty="0" smtClean="0">
                <a:latin typeface="Comic Sans MS" pitchFamily="66" charset="0"/>
              </a:rPr>
              <a:t> </a:t>
            </a:r>
            <a:r>
              <a:rPr lang="en-US" dirty="0" err="1" smtClean="0">
                <a:latin typeface="Comic Sans MS" pitchFamily="66" charset="0"/>
              </a:rPr>
              <a:t>dezvoltarea</a:t>
            </a:r>
            <a:r>
              <a:rPr lang="en-US" dirty="0" smtClean="0">
                <a:latin typeface="Comic Sans MS" pitchFamily="66" charset="0"/>
              </a:rPr>
              <a:t> </a:t>
            </a:r>
            <a:r>
              <a:rPr lang="en-US" dirty="0" err="1" smtClean="0">
                <a:latin typeface="Comic Sans MS" pitchFamily="66" charset="0"/>
              </a:rPr>
              <a:t>omului</a:t>
            </a:r>
            <a:r>
              <a:rPr lang="en-US" dirty="0" smtClean="0">
                <a:latin typeface="Comic Sans MS" pitchFamily="66" charset="0"/>
              </a:rPr>
              <a:t> </a:t>
            </a:r>
            <a:r>
              <a:rPr lang="en-US" dirty="0" err="1" smtClean="0">
                <a:latin typeface="Comic Sans MS" pitchFamily="66" charset="0"/>
              </a:rPr>
              <a:t>în</a:t>
            </a:r>
            <a:r>
              <a:rPr lang="en-US" dirty="0" smtClean="0">
                <a:latin typeface="Comic Sans MS" pitchFamily="66" charset="0"/>
              </a:rPr>
              <a:t> </a:t>
            </a:r>
            <a:r>
              <a:rPr lang="en-US" dirty="0" err="1" smtClean="0">
                <a:latin typeface="Comic Sans MS" pitchFamily="66" charset="0"/>
              </a:rPr>
              <a:t>domeniile</a:t>
            </a:r>
            <a:r>
              <a:rPr lang="en-US" dirty="0" smtClean="0">
                <a:latin typeface="Comic Sans MS" pitchFamily="66" charset="0"/>
              </a:rPr>
              <a:t> </a:t>
            </a:r>
            <a:r>
              <a:rPr lang="en-US" dirty="0" err="1" smtClean="0">
                <a:latin typeface="Comic Sans MS" pitchFamily="66" charset="0"/>
              </a:rPr>
              <a:t>trupesc</a:t>
            </a:r>
            <a:r>
              <a:rPr lang="en-US" dirty="0" smtClean="0">
                <a:latin typeface="Comic Sans MS" pitchFamily="66" charset="0"/>
              </a:rPr>
              <a:t>, </a:t>
            </a:r>
            <a:r>
              <a:rPr lang="en-US" dirty="0" err="1" smtClean="0">
                <a:latin typeface="Comic Sans MS" pitchFamily="66" charset="0"/>
              </a:rPr>
              <a:t>sufletesc</a:t>
            </a:r>
            <a:r>
              <a:rPr lang="en-US" dirty="0" smtClean="0">
                <a:latin typeface="Comic Sans MS" pitchFamily="66" charset="0"/>
              </a:rPr>
              <a:t> </a:t>
            </a:r>
            <a:r>
              <a:rPr lang="en-US" dirty="0" err="1" smtClean="0">
                <a:latin typeface="Comic Sans MS" pitchFamily="66" charset="0"/>
              </a:rPr>
              <a:t>și</a:t>
            </a:r>
            <a:r>
              <a:rPr lang="en-US" dirty="0" smtClean="0">
                <a:latin typeface="Comic Sans MS" pitchFamily="66" charset="0"/>
              </a:rPr>
              <a:t> spiritual, </a:t>
            </a:r>
            <a:r>
              <a:rPr lang="en-US" dirty="0" err="1" smtClean="0">
                <a:latin typeface="Comic Sans MS" pitchFamily="66" charset="0"/>
              </a:rPr>
              <a:t>ce</a:t>
            </a:r>
            <a:r>
              <a:rPr lang="en-US" dirty="0" smtClean="0">
                <a:latin typeface="Comic Sans MS" pitchFamily="66" charset="0"/>
              </a:rPr>
              <a:t> </a:t>
            </a:r>
            <a:r>
              <a:rPr lang="en-US" dirty="0" err="1" smtClean="0">
                <a:latin typeface="Comic Sans MS" pitchFamily="66" charset="0"/>
              </a:rPr>
              <a:t>sunt</a:t>
            </a:r>
            <a:r>
              <a:rPr lang="en-US" dirty="0" smtClean="0">
                <a:latin typeface="Comic Sans MS" pitchFamily="66" charset="0"/>
              </a:rPr>
              <a:t> </a:t>
            </a:r>
            <a:r>
              <a:rPr lang="en-US" dirty="0" err="1" smtClean="0">
                <a:latin typeface="Comic Sans MS" pitchFamily="66" charset="0"/>
              </a:rPr>
              <a:t>menite</a:t>
            </a:r>
            <a:r>
              <a:rPr lang="en-US" dirty="0" smtClean="0">
                <a:latin typeface="Comic Sans MS" pitchFamily="66" charset="0"/>
              </a:rPr>
              <a:t> </a:t>
            </a:r>
            <a:r>
              <a:rPr lang="en-US" dirty="0" err="1" smtClean="0">
                <a:latin typeface="Comic Sans MS" pitchFamily="66" charset="0"/>
              </a:rPr>
              <a:t>să</a:t>
            </a:r>
            <a:r>
              <a:rPr lang="en-US" dirty="0" smtClean="0">
                <a:latin typeface="Comic Sans MS" pitchFamily="66" charset="0"/>
              </a:rPr>
              <a:t> </a:t>
            </a:r>
            <a:r>
              <a:rPr lang="en-US" dirty="0" err="1" smtClean="0">
                <a:latin typeface="Comic Sans MS" pitchFamily="66" charset="0"/>
              </a:rPr>
              <a:t>îi</a:t>
            </a:r>
            <a:r>
              <a:rPr lang="en-US" dirty="0" smtClean="0">
                <a:latin typeface="Comic Sans MS" pitchFamily="66" charset="0"/>
              </a:rPr>
              <a:t> </a:t>
            </a:r>
            <a:r>
              <a:rPr lang="en-US" dirty="0" err="1" smtClean="0">
                <a:latin typeface="Comic Sans MS" pitchFamily="66" charset="0"/>
              </a:rPr>
              <a:t>ofere</a:t>
            </a:r>
            <a:r>
              <a:rPr lang="en-US" dirty="0" smtClean="0">
                <a:latin typeface="Comic Sans MS" pitchFamily="66" charset="0"/>
              </a:rPr>
              <a:t> </a:t>
            </a:r>
            <a:r>
              <a:rPr lang="en-US" dirty="0" err="1" smtClean="0">
                <a:latin typeface="Comic Sans MS" pitchFamily="66" charset="0"/>
              </a:rPr>
              <a:t>dascălului</a:t>
            </a:r>
            <a:r>
              <a:rPr lang="en-US" dirty="0" smtClean="0">
                <a:latin typeface="Comic Sans MS" pitchFamily="66" charset="0"/>
              </a:rPr>
              <a:t> </a:t>
            </a:r>
            <a:r>
              <a:rPr lang="en-US" dirty="0" err="1" smtClean="0">
                <a:latin typeface="Comic Sans MS" pitchFamily="66" charset="0"/>
              </a:rPr>
              <a:t>înțelegere</a:t>
            </a:r>
            <a:r>
              <a:rPr lang="en-US" dirty="0" smtClean="0">
                <a:latin typeface="Comic Sans MS" pitchFamily="66" charset="0"/>
              </a:rPr>
              <a:t> </a:t>
            </a:r>
            <a:r>
              <a:rPr lang="en-US" dirty="0" err="1" smtClean="0">
                <a:latin typeface="Comic Sans MS" pitchFamily="66" charset="0"/>
              </a:rPr>
              <a:t>pentru</a:t>
            </a:r>
            <a:r>
              <a:rPr lang="en-US" dirty="0" smtClean="0">
                <a:latin typeface="Comic Sans MS" pitchFamily="66" charset="0"/>
              </a:rPr>
              <a:t> </a:t>
            </a:r>
            <a:r>
              <a:rPr lang="en-US" dirty="0" err="1" smtClean="0">
                <a:latin typeface="Comic Sans MS" pitchFamily="66" charset="0"/>
              </a:rPr>
              <a:t>ființa</a:t>
            </a:r>
            <a:r>
              <a:rPr lang="en-US" dirty="0" smtClean="0">
                <a:latin typeface="Comic Sans MS" pitchFamily="66" charset="0"/>
              </a:rPr>
              <a:t> </a:t>
            </a:r>
            <a:r>
              <a:rPr lang="en-US" dirty="0" err="1" smtClean="0">
                <a:latin typeface="Comic Sans MS" pitchFamily="66" charset="0"/>
              </a:rPr>
              <a:t>lăuntrică</a:t>
            </a:r>
            <a:r>
              <a:rPr lang="en-US" dirty="0" smtClean="0">
                <a:latin typeface="Comic Sans MS" pitchFamily="66" charset="0"/>
              </a:rPr>
              <a:t> a </a:t>
            </a:r>
            <a:r>
              <a:rPr lang="en-US" dirty="0" err="1" smtClean="0">
                <a:latin typeface="Comic Sans MS" pitchFamily="66" charset="0"/>
              </a:rPr>
              <a:t>copilului</a:t>
            </a:r>
            <a:r>
              <a:rPr lang="en-US" dirty="0" smtClean="0">
                <a:latin typeface="Comic Sans MS" pitchFamily="66" charset="0"/>
              </a:rPr>
              <a:t>. </a:t>
            </a:r>
            <a:r>
              <a:rPr lang="en-US" dirty="0" err="1" smtClean="0">
                <a:latin typeface="Comic Sans MS" pitchFamily="66" charset="0"/>
              </a:rPr>
              <a:t>Acestea</a:t>
            </a:r>
            <a:r>
              <a:rPr lang="en-US" dirty="0" smtClean="0">
                <a:latin typeface="Comic Sans MS" pitchFamily="66" charset="0"/>
              </a:rPr>
              <a:t> </a:t>
            </a:r>
            <a:r>
              <a:rPr lang="en-US" dirty="0" err="1" smtClean="0">
                <a:latin typeface="Comic Sans MS" pitchFamily="66" charset="0"/>
              </a:rPr>
              <a:t>rămân</a:t>
            </a:r>
            <a:r>
              <a:rPr lang="en-US" dirty="0" smtClean="0">
                <a:latin typeface="Comic Sans MS" pitchFamily="66" charset="0"/>
              </a:rPr>
              <a:t> </a:t>
            </a:r>
            <a:r>
              <a:rPr lang="en-US" dirty="0" err="1" smtClean="0">
                <a:latin typeface="Comic Sans MS" pitchFamily="66" charset="0"/>
              </a:rPr>
              <a:t>însă</a:t>
            </a:r>
            <a:r>
              <a:rPr lang="en-US" dirty="0" smtClean="0">
                <a:latin typeface="Comic Sans MS" pitchFamily="66" charset="0"/>
              </a:rPr>
              <a:t> </a:t>
            </a:r>
            <a:r>
              <a:rPr lang="en-US" dirty="0" err="1" smtClean="0">
                <a:latin typeface="Comic Sans MS" pitchFamily="66" charset="0"/>
              </a:rPr>
              <a:t>numai</a:t>
            </a:r>
            <a:r>
              <a:rPr lang="en-US" dirty="0" smtClean="0">
                <a:latin typeface="Comic Sans MS" pitchFamily="66" charset="0"/>
              </a:rPr>
              <a:t> </a:t>
            </a:r>
            <a:r>
              <a:rPr lang="en-US" dirty="0" err="1" smtClean="0">
                <a:latin typeface="Comic Sans MS" pitchFamily="66" charset="0"/>
              </a:rPr>
              <a:t>metode</a:t>
            </a:r>
            <a:r>
              <a:rPr lang="en-US" dirty="0" smtClean="0">
                <a:latin typeface="Comic Sans MS" pitchFamily="66" charset="0"/>
              </a:rPr>
              <a:t> de </a:t>
            </a:r>
            <a:r>
              <a:rPr lang="en-US" dirty="0" err="1" smtClean="0">
                <a:latin typeface="Comic Sans MS" pitchFamily="66" charset="0"/>
              </a:rPr>
              <a:t>lucru</a:t>
            </a:r>
            <a:r>
              <a:rPr lang="en-US" dirty="0" smtClean="0">
                <a:latin typeface="Comic Sans MS" pitchFamily="66" charset="0"/>
              </a:rPr>
              <a:t> </a:t>
            </a:r>
            <a:r>
              <a:rPr lang="en-US" dirty="0" err="1" smtClean="0">
                <a:latin typeface="Comic Sans MS" pitchFamily="66" charset="0"/>
              </a:rPr>
              <a:t>și</a:t>
            </a:r>
            <a:r>
              <a:rPr lang="en-US" dirty="0" smtClean="0">
                <a:latin typeface="Comic Sans MS" pitchFamily="66" charset="0"/>
              </a:rPr>
              <a:t> nu </a:t>
            </a:r>
            <a:r>
              <a:rPr lang="en-US" dirty="0" err="1" smtClean="0">
                <a:latin typeface="Comic Sans MS" pitchFamily="66" charset="0"/>
              </a:rPr>
              <a:t>devin</a:t>
            </a:r>
            <a:r>
              <a:rPr lang="en-US" dirty="0" smtClean="0">
                <a:latin typeface="Comic Sans MS" pitchFamily="66" charset="0"/>
              </a:rPr>
              <a:t> </a:t>
            </a:r>
            <a:r>
              <a:rPr lang="en-US" dirty="0" err="1" smtClean="0">
                <a:latin typeface="Comic Sans MS" pitchFamily="66" charset="0"/>
              </a:rPr>
              <a:t>conținuturi</a:t>
            </a:r>
            <a:r>
              <a:rPr lang="en-US" dirty="0" smtClean="0">
                <a:latin typeface="Comic Sans MS" pitchFamily="66" charset="0"/>
              </a:rPr>
              <a:t> </a:t>
            </a:r>
            <a:r>
              <a:rPr lang="en-US" dirty="0" err="1" smtClean="0">
                <a:latin typeface="Comic Sans MS" pitchFamily="66" charset="0"/>
              </a:rPr>
              <a:t>propriu-zise</a:t>
            </a:r>
            <a:r>
              <a:rPr lang="en-US" dirty="0" smtClean="0">
                <a:latin typeface="Comic Sans MS" pitchFamily="66" charset="0"/>
              </a:rPr>
              <a:t> de </a:t>
            </a:r>
            <a:r>
              <a:rPr lang="en-US" dirty="0" err="1" smtClean="0">
                <a:latin typeface="Comic Sans MS" pitchFamily="66" charset="0"/>
              </a:rPr>
              <a:t>predare</a:t>
            </a:r>
            <a:r>
              <a:rPr lang="en-US" dirty="0" smtClean="0">
                <a:latin typeface="Comic Sans MS" pitchFamily="66" charset="0"/>
              </a:rPr>
              <a:t>. De </a:t>
            </a:r>
            <a:r>
              <a:rPr lang="en-US" dirty="0" err="1" smtClean="0">
                <a:latin typeface="Comic Sans MS" pitchFamily="66" charset="0"/>
              </a:rPr>
              <a:t>pildă</a:t>
            </a:r>
            <a:r>
              <a:rPr lang="en-US" dirty="0" smtClean="0">
                <a:latin typeface="Comic Sans MS" pitchFamily="66" charset="0"/>
              </a:rPr>
              <a:t>, se </a:t>
            </a:r>
            <a:r>
              <a:rPr lang="en-US" dirty="0" err="1" smtClean="0">
                <a:latin typeface="Comic Sans MS" pitchFamily="66" charset="0"/>
              </a:rPr>
              <a:t>consideră</a:t>
            </a:r>
            <a:r>
              <a:rPr lang="en-US" dirty="0" smtClean="0">
                <a:latin typeface="Comic Sans MS" pitchFamily="66" charset="0"/>
              </a:rPr>
              <a:t> </a:t>
            </a:r>
            <a:r>
              <a:rPr lang="en-US" dirty="0" err="1" smtClean="0">
                <a:latin typeface="Comic Sans MS" pitchFamily="66" charset="0"/>
              </a:rPr>
              <a:t>că</a:t>
            </a:r>
            <a:r>
              <a:rPr lang="en-US" dirty="0" smtClean="0">
                <a:latin typeface="Comic Sans MS" pitchFamily="66" charset="0"/>
              </a:rPr>
              <a:t> </a:t>
            </a:r>
            <a:r>
              <a:rPr lang="en-US" dirty="0" err="1" smtClean="0">
                <a:latin typeface="Comic Sans MS" pitchFamily="66" charset="0"/>
              </a:rPr>
              <a:t>fiecare</a:t>
            </a:r>
            <a:r>
              <a:rPr lang="en-US" dirty="0" smtClean="0">
                <a:latin typeface="Comic Sans MS" pitchFamily="66" charset="0"/>
              </a:rPr>
              <a:t> </a:t>
            </a:r>
            <a:r>
              <a:rPr lang="en-US" dirty="0" err="1" smtClean="0">
                <a:latin typeface="Comic Sans MS" pitchFamily="66" charset="0"/>
              </a:rPr>
              <a:t>copil</a:t>
            </a:r>
            <a:r>
              <a:rPr lang="en-US" dirty="0" smtClean="0">
                <a:latin typeface="Comic Sans MS" pitchFamily="66" charset="0"/>
              </a:rPr>
              <a:t> </a:t>
            </a:r>
            <a:r>
              <a:rPr lang="en-US" dirty="0" err="1" smtClean="0">
                <a:latin typeface="Comic Sans MS" pitchFamily="66" charset="0"/>
              </a:rPr>
              <a:t>parcurge</a:t>
            </a:r>
            <a:r>
              <a:rPr lang="en-US" dirty="0" smtClean="0">
                <a:latin typeface="Comic Sans MS" pitchFamily="66" charset="0"/>
              </a:rPr>
              <a:t> o </a:t>
            </a:r>
            <a:r>
              <a:rPr lang="en-US" dirty="0" err="1" smtClean="0">
                <a:latin typeface="Comic Sans MS" pitchFamily="66" charset="0"/>
              </a:rPr>
              <a:t>dezvoltare</a:t>
            </a:r>
            <a:r>
              <a:rPr lang="en-US" dirty="0" smtClean="0">
                <a:latin typeface="Comic Sans MS" pitchFamily="66" charset="0"/>
              </a:rPr>
              <a:t> </a:t>
            </a:r>
            <a:r>
              <a:rPr lang="en-US" dirty="0" err="1" smtClean="0">
                <a:latin typeface="Comic Sans MS" pitchFamily="66" charset="0"/>
              </a:rPr>
              <a:t>în</a:t>
            </a:r>
            <a:r>
              <a:rPr lang="en-US" dirty="0" smtClean="0">
                <a:latin typeface="Comic Sans MS" pitchFamily="66" charset="0"/>
              </a:rPr>
              <a:t> </a:t>
            </a:r>
            <a:r>
              <a:rPr lang="en-US" dirty="0" err="1" smtClean="0">
                <a:latin typeface="Comic Sans MS" pitchFamily="66" charset="0"/>
              </a:rPr>
              <a:t>septenarii</a:t>
            </a:r>
            <a:r>
              <a:rPr lang="en-US" dirty="0" smtClean="0">
                <a:latin typeface="Comic Sans MS" pitchFamily="66" charset="0"/>
              </a:rPr>
              <a:t> (</a:t>
            </a:r>
            <a:r>
              <a:rPr lang="en-US" dirty="0" err="1" smtClean="0">
                <a:latin typeface="Comic Sans MS" pitchFamily="66" charset="0"/>
              </a:rPr>
              <a:t>perioade</a:t>
            </a:r>
            <a:r>
              <a:rPr lang="en-US" dirty="0" smtClean="0">
                <a:latin typeface="Comic Sans MS" pitchFamily="66" charset="0"/>
              </a:rPr>
              <a:t> de </a:t>
            </a:r>
            <a:r>
              <a:rPr lang="en-US" dirty="0" err="1" smtClean="0">
                <a:latin typeface="Comic Sans MS" pitchFamily="66" charset="0"/>
              </a:rPr>
              <a:t>câte</a:t>
            </a:r>
            <a:r>
              <a:rPr lang="en-US" dirty="0" smtClean="0">
                <a:latin typeface="Comic Sans MS" pitchFamily="66" charset="0"/>
              </a:rPr>
              <a:t> 7 </a:t>
            </a:r>
            <a:r>
              <a:rPr lang="en-US" dirty="0" err="1" smtClean="0">
                <a:latin typeface="Comic Sans MS" pitchFamily="66" charset="0"/>
              </a:rPr>
              <a:t>ani</a:t>
            </a:r>
            <a:r>
              <a:rPr lang="en-US" dirty="0" smtClean="0">
                <a:latin typeface="Comic Sans MS" pitchFamily="66" charset="0"/>
              </a:rPr>
              <a:t>) </a:t>
            </a:r>
            <a:r>
              <a:rPr lang="en-US" dirty="0" err="1" smtClean="0">
                <a:latin typeface="Comic Sans MS" pitchFamily="66" charset="0"/>
              </a:rPr>
              <a:t>și</a:t>
            </a:r>
            <a:r>
              <a:rPr lang="en-US" dirty="0" smtClean="0">
                <a:latin typeface="Comic Sans MS" pitchFamily="66" charset="0"/>
              </a:rPr>
              <a:t> </a:t>
            </a:r>
            <a:r>
              <a:rPr lang="en-US" dirty="0" err="1" smtClean="0">
                <a:latin typeface="Comic Sans MS" pitchFamily="66" charset="0"/>
              </a:rPr>
              <a:t>în</a:t>
            </a:r>
            <a:r>
              <a:rPr lang="en-US" dirty="0" smtClean="0">
                <a:latin typeface="Comic Sans MS" pitchFamily="66" charset="0"/>
              </a:rPr>
              <a:t> </a:t>
            </a:r>
            <a:r>
              <a:rPr lang="en-US" dirty="0" err="1" smtClean="0">
                <a:latin typeface="Comic Sans MS" pitchFamily="66" charset="0"/>
              </a:rPr>
              <a:t>funcție</a:t>
            </a:r>
            <a:r>
              <a:rPr lang="en-US" dirty="0" smtClean="0">
                <a:latin typeface="Comic Sans MS" pitchFamily="66" charset="0"/>
              </a:rPr>
              <a:t> de </a:t>
            </a:r>
            <a:r>
              <a:rPr lang="en-US" dirty="0" err="1" smtClean="0">
                <a:latin typeface="Comic Sans MS" pitchFamily="66" charset="0"/>
              </a:rPr>
              <a:t>caracteristicile</a:t>
            </a:r>
            <a:r>
              <a:rPr lang="en-US" dirty="0" smtClean="0">
                <a:latin typeface="Comic Sans MS" pitchFamily="66" charset="0"/>
              </a:rPr>
              <a:t> </a:t>
            </a:r>
            <a:r>
              <a:rPr lang="en-US" dirty="0" err="1" smtClean="0">
                <a:latin typeface="Comic Sans MS" pitchFamily="66" charset="0"/>
              </a:rPr>
              <a:t>acestora</a:t>
            </a:r>
            <a:r>
              <a:rPr lang="en-US" dirty="0" smtClean="0">
                <a:latin typeface="Comic Sans MS" pitchFamily="66" charset="0"/>
              </a:rPr>
              <a:t> se </a:t>
            </a:r>
            <a:r>
              <a:rPr lang="en-US" dirty="0" err="1" smtClean="0">
                <a:latin typeface="Comic Sans MS" pitchFamily="66" charset="0"/>
              </a:rPr>
              <a:t>stabilesc</a:t>
            </a:r>
            <a:r>
              <a:rPr lang="en-US" dirty="0" smtClean="0">
                <a:latin typeface="Comic Sans MS" pitchFamily="66" charset="0"/>
              </a:rPr>
              <a:t> </a:t>
            </a:r>
            <a:r>
              <a:rPr lang="en-US" dirty="0" err="1" smtClean="0">
                <a:latin typeface="Comic Sans MS" pitchFamily="66" charset="0"/>
              </a:rPr>
              <a:t>unele</a:t>
            </a:r>
            <a:r>
              <a:rPr lang="en-US" dirty="0" smtClean="0">
                <a:latin typeface="Comic Sans MS" pitchFamily="66" charset="0"/>
              </a:rPr>
              <a:t> </a:t>
            </a:r>
            <a:r>
              <a:rPr lang="en-US" dirty="0" err="1" smtClean="0">
                <a:latin typeface="Comic Sans MS" pitchFamily="66" charset="0"/>
              </a:rPr>
              <a:t>aspecte</a:t>
            </a:r>
            <a:r>
              <a:rPr lang="en-US" dirty="0" smtClean="0">
                <a:latin typeface="Comic Sans MS" pitchFamily="66" charset="0"/>
              </a:rPr>
              <a:t> ale </a:t>
            </a:r>
            <a:r>
              <a:rPr lang="en-US" dirty="0" err="1" smtClean="0">
                <a:latin typeface="Comic Sans MS" pitchFamily="66" charset="0"/>
              </a:rPr>
              <a:t>desfășurării</a:t>
            </a:r>
            <a:r>
              <a:rPr lang="en-US" dirty="0" smtClean="0">
                <a:latin typeface="Comic Sans MS" pitchFamily="66" charset="0"/>
              </a:rPr>
              <a:t> </a:t>
            </a:r>
            <a:r>
              <a:rPr lang="en-US" dirty="0" err="1" smtClean="0">
                <a:latin typeface="Comic Sans MS" pitchFamily="66" charset="0"/>
              </a:rPr>
              <a:t>educației</a:t>
            </a:r>
            <a:r>
              <a:rPr lang="en-US" dirty="0" smtClean="0">
                <a:latin typeface="Comic Sans MS" pitchFamily="66" charset="0"/>
              </a:rPr>
              <a:t>.</a:t>
            </a:r>
          </a:p>
          <a:p>
            <a:pPr algn="just"/>
            <a:r>
              <a:rPr lang="en-US" dirty="0" smtClean="0">
                <a:latin typeface="Comic Sans MS" pitchFamily="66" charset="0"/>
              </a:rPr>
              <a:t>       </a:t>
            </a:r>
            <a:r>
              <a:rPr lang="en-US" dirty="0" err="1" smtClean="0">
                <a:latin typeface="Comic Sans MS" pitchFamily="66" charset="0"/>
              </a:rPr>
              <a:t>Concepția</a:t>
            </a:r>
            <a:r>
              <a:rPr lang="en-US" dirty="0" smtClean="0">
                <a:latin typeface="Comic Sans MS" pitchFamily="66" charset="0"/>
              </a:rPr>
              <a:t> </a:t>
            </a:r>
            <a:r>
              <a:rPr lang="en-US" dirty="0" err="1" smtClean="0">
                <a:latin typeface="Comic Sans MS" pitchFamily="66" charset="0"/>
              </a:rPr>
              <a:t>pedagogică</a:t>
            </a:r>
            <a:r>
              <a:rPr lang="en-US" dirty="0" smtClean="0">
                <a:latin typeface="Comic Sans MS" pitchFamily="66" charset="0"/>
              </a:rPr>
              <a:t> a </a:t>
            </a:r>
            <a:r>
              <a:rPr lang="en-US" dirty="0" err="1" smtClean="0">
                <a:latin typeface="Comic Sans MS" pitchFamily="66" charset="0"/>
              </a:rPr>
              <a:t>școlilor</a:t>
            </a:r>
            <a:r>
              <a:rPr lang="en-US" dirty="0" smtClean="0">
                <a:latin typeface="Comic Sans MS" pitchFamily="66" charset="0"/>
              </a:rPr>
              <a:t> Waldorf </a:t>
            </a:r>
            <a:r>
              <a:rPr lang="en-US" dirty="0" err="1" smtClean="0">
                <a:latin typeface="Comic Sans MS" pitchFamily="66" charset="0"/>
              </a:rPr>
              <a:t>susține</a:t>
            </a:r>
            <a:r>
              <a:rPr lang="en-US" dirty="0" smtClean="0">
                <a:latin typeface="Comic Sans MS" pitchFamily="66" charset="0"/>
              </a:rPr>
              <a:t> </a:t>
            </a:r>
            <a:r>
              <a:rPr lang="en-US" dirty="0" err="1" smtClean="0">
                <a:latin typeface="Comic Sans MS" pitchFamily="66" charset="0"/>
              </a:rPr>
              <a:t>că</a:t>
            </a:r>
            <a:r>
              <a:rPr lang="en-US" dirty="0" smtClean="0">
                <a:latin typeface="Comic Sans MS" pitchFamily="66" charset="0"/>
              </a:rPr>
              <a:t> </a:t>
            </a:r>
            <a:r>
              <a:rPr lang="en-US" dirty="0" err="1" smtClean="0">
                <a:latin typeface="Comic Sans MS" pitchFamily="66" charset="0"/>
              </a:rPr>
              <a:t>numai</a:t>
            </a:r>
            <a:r>
              <a:rPr lang="en-US" dirty="0" smtClean="0">
                <a:latin typeface="Comic Sans MS" pitchFamily="66" charset="0"/>
              </a:rPr>
              <a:t> </a:t>
            </a:r>
            <a:r>
              <a:rPr lang="en-US" dirty="0" err="1" smtClean="0">
                <a:latin typeface="Comic Sans MS" pitchFamily="66" charset="0"/>
              </a:rPr>
              <a:t>printr</a:t>
            </a:r>
            <a:r>
              <a:rPr lang="en-US" dirty="0" smtClean="0">
                <a:latin typeface="Comic Sans MS" pitchFamily="66" charset="0"/>
              </a:rPr>
              <a:t>-o </a:t>
            </a:r>
            <a:r>
              <a:rPr lang="en-US" dirty="0" err="1" smtClean="0">
                <a:latin typeface="Comic Sans MS" pitchFamily="66" charset="0"/>
              </a:rPr>
              <a:t>predare</a:t>
            </a:r>
            <a:r>
              <a:rPr lang="en-US" dirty="0" smtClean="0">
                <a:latin typeface="Comic Sans MS" pitchFamily="66" charset="0"/>
              </a:rPr>
              <a:t> </a:t>
            </a:r>
            <a:r>
              <a:rPr lang="en-US" dirty="0" err="1" smtClean="0">
                <a:latin typeface="Comic Sans MS" pitchFamily="66" charset="0"/>
              </a:rPr>
              <a:t>corespunzătoare</a:t>
            </a:r>
            <a:r>
              <a:rPr lang="en-US" dirty="0" smtClean="0">
                <a:latin typeface="Comic Sans MS" pitchFamily="66" charset="0"/>
              </a:rPr>
              <a:t> </a:t>
            </a:r>
            <a:r>
              <a:rPr lang="en-US" dirty="0" err="1" smtClean="0">
                <a:latin typeface="Comic Sans MS" pitchFamily="66" charset="0"/>
              </a:rPr>
              <a:t>necesităților</a:t>
            </a:r>
            <a:r>
              <a:rPr lang="en-US" dirty="0" smtClean="0">
                <a:latin typeface="Comic Sans MS" pitchFamily="66" charset="0"/>
              </a:rPr>
              <a:t> </a:t>
            </a:r>
            <a:r>
              <a:rPr lang="en-US" dirty="0" err="1" smtClean="0">
                <a:latin typeface="Comic Sans MS" pitchFamily="66" charset="0"/>
              </a:rPr>
              <a:t>interioare</a:t>
            </a:r>
            <a:r>
              <a:rPr lang="en-US" dirty="0" smtClean="0">
                <a:latin typeface="Comic Sans MS" pitchFamily="66" charset="0"/>
              </a:rPr>
              <a:t> ale </a:t>
            </a:r>
            <a:r>
              <a:rPr lang="en-US" dirty="0" err="1" smtClean="0">
                <a:latin typeface="Comic Sans MS" pitchFamily="66" charset="0"/>
              </a:rPr>
              <a:t>fiecărei</a:t>
            </a:r>
            <a:r>
              <a:rPr lang="en-US" dirty="0" smtClean="0">
                <a:latin typeface="Comic Sans MS" pitchFamily="66" charset="0"/>
              </a:rPr>
              <a:t> </a:t>
            </a:r>
            <a:r>
              <a:rPr lang="en-US" dirty="0" err="1" smtClean="0">
                <a:latin typeface="Comic Sans MS" pitchFamily="66" charset="0"/>
              </a:rPr>
              <a:t>vârste</a:t>
            </a:r>
            <a:r>
              <a:rPr lang="en-US" dirty="0" smtClean="0">
                <a:latin typeface="Comic Sans MS" pitchFamily="66" charset="0"/>
              </a:rPr>
              <a:t> se </a:t>
            </a:r>
            <a:r>
              <a:rPr lang="en-US" dirty="0" err="1" smtClean="0">
                <a:latin typeface="Comic Sans MS" pitchFamily="66" charset="0"/>
              </a:rPr>
              <a:t>poate</a:t>
            </a:r>
            <a:r>
              <a:rPr lang="en-US" dirty="0" smtClean="0">
                <a:latin typeface="Comic Sans MS" pitchFamily="66" charset="0"/>
              </a:rPr>
              <a:t> </a:t>
            </a:r>
            <a:r>
              <a:rPr lang="en-US" dirty="0" err="1" smtClean="0">
                <a:latin typeface="Comic Sans MS" pitchFamily="66" charset="0"/>
              </a:rPr>
              <a:t>ajunge</a:t>
            </a:r>
            <a:r>
              <a:rPr lang="en-US" dirty="0" smtClean="0">
                <a:latin typeface="Comic Sans MS" pitchFamily="66" charset="0"/>
              </a:rPr>
              <a:t> la o </a:t>
            </a:r>
            <a:r>
              <a:rPr lang="en-US" dirty="0" err="1" smtClean="0">
                <a:latin typeface="Comic Sans MS" pitchFamily="66" charset="0"/>
              </a:rPr>
              <a:t>dezvoltare</a:t>
            </a:r>
            <a:r>
              <a:rPr lang="en-US" dirty="0" smtClean="0">
                <a:latin typeface="Comic Sans MS" pitchFamily="66" charset="0"/>
              </a:rPr>
              <a:t> a </a:t>
            </a:r>
            <a:r>
              <a:rPr lang="en-US" dirty="0" err="1" smtClean="0">
                <a:latin typeface="Comic Sans MS" pitchFamily="66" charset="0"/>
              </a:rPr>
              <a:t>omului</a:t>
            </a:r>
            <a:r>
              <a:rPr lang="en-US" dirty="0" smtClean="0">
                <a:latin typeface="Comic Sans MS" pitchFamily="66" charset="0"/>
              </a:rPr>
              <a:t> </a:t>
            </a:r>
            <a:r>
              <a:rPr lang="en-US" dirty="0" err="1" smtClean="0">
                <a:latin typeface="Comic Sans MS" pitchFamily="66" charset="0"/>
              </a:rPr>
              <a:t>în</a:t>
            </a:r>
            <a:r>
              <a:rPr lang="en-US" dirty="0" smtClean="0">
                <a:latin typeface="Comic Sans MS" pitchFamily="66" charset="0"/>
              </a:rPr>
              <a:t> </a:t>
            </a:r>
            <a:r>
              <a:rPr lang="en-US" dirty="0" err="1" smtClean="0">
                <a:latin typeface="Comic Sans MS" pitchFamily="66" charset="0"/>
              </a:rPr>
              <a:t>sensul</a:t>
            </a:r>
            <a:r>
              <a:rPr lang="en-US" dirty="0" smtClean="0">
                <a:latin typeface="Comic Sans MS" pitchFamily="66" charset="0"/>
              </a:rPr>
              <a:t> </a:t>
            </a:r>
            <a:r>
              <a:rPr lang="en-US" dirty="0" err="1" smtClean="0">
                <a:latin typeface="Comic Sans MS" pitchFamily="66" charset="0"/>
              </a:rPr>
              <a:t>libertății</a:t>
            </a:r>
            <a:r>
              <a:rPr lang="en-US" dirty="0" smtClean="0">
                <a:latin typeface="Comic Sans MS" pitchFamily="66" charset="0"/>
              </a:rPr>
              <a:t>, </a:t>
            </a:r>
            <a:r>
              <a:rPr lang="en-US" dirty="0" err="1" smtClean="0">
                <a:latin typeface="Comic Sans MS" pitchFamily="66" charset="0"/>
              </a:rPr>
              <a:t>motiv</a:t>
            </a:r>
            <a:r>
              <a:rPr lang="en-US" dirty="0" smtClean="0">
                <a:latin typeface="Comic Sans MS" pitchFamily="66" charset="0"/>
              </a:rPr>
              <a:t> </a:t>
            </a:r>
            <a:r>
              <a:rPr lang="en-US" dirty="0" err="1" smtClean="0">
                <a:latin typeface="Comic Sans MS" pitchFamily="66" charset="0"/>
              </a:rPr>
              <a:t>pentru</a:t>
            </a:r>
            <a:r>
              <a:rPr lang="en-US" dirty="0" smtClean="0">
                <a:latin typeface="Comic Sans MS" pitchFamily="66" charset="0"/>
              </a:rPr>
              <a:t> care a </a:t>
            </a:r>
            <a:r>
              <a:rPr lang="en-US" dirty="0" err="1" smtClean="0">
                <a:latin typeface="Comic Sans MS" pitchFamily="66" charset="0"/>
              </a:rPr>
              <a:t>fost</a:t>
            </a:r>
            <a:r>
              <a:rPr lang="en-US" dirty="0" smtClean="0">
                <a:latin typeface="Comic Sans MS" pitchFamily="66" charset="0"/>
              </a:rPr>
              <a:t> </a:t>
            </a:r>
            <a:r>
              <a:rPr lang="en-US" dirty="0" err="1" smtClean="0">
                <a:latin typeface="Comic Sans MS" pitchFamily="66" charset="0"/>
              </a:rPr>
              <a:t>numită</a:t>
            </a:r>
            <a:r>
              <a:rPr lang="en-US" dirty="0" smtClean="0">
                <a:latin typeface="Comic Sans MS" pitchFamily="66" charset="0"/>
              </a:rPr>
              <a:t> "</a:t>
            </a:r>
            <a:r>
              <a:rPr lang="en-US" dirty="0" err="1" smtClean="0">
                <a:latin typeface="Comic Sans MS" pitchFamily="66" charset="0"/>
              </a:rPr>
              <a:t>educație</a:t>
            </a:r>
            <a:r>
              <a:rPr lang="en-US" dirty="0" smtClean="0">
                <a:latin typeface="Comic Sans MS" pitchFamily="66" charset="0"/>
              </a:rPr>
              <a:t> </a:t>
            </a:r>
            <a:r>
              <a:rPr lang="en-US" dirty="0" err="1" smtClean="0">
                <a:latin typeface="Comic Sans MS" pitchFamily="66" charset="0"/>
              </a:rPr>
              <a:t>pentru</a:t>
            </a:r>
            <a:r>
              <a:rPr lang="en-US" dirty="0" smtClean="0">
                <a:latin typeface="Comic Sans MS" pitchFamily="66" charset="0"/>
              </a:rPr>
              <a:t> </a:t>
            </a:r>
            <a:r>
              <a:rPr lang="en-US" dirty="0" err="1" smtClean="0">
                <a:latin typeface="Comic Sans MS" pitchFamily="66" charset="0"/>
              </a:rPr>
              <a:t>libertate</a:t>
            </a:r>
            <a:r>
              <a:rPr lang="en-US" dirty="0" smtClean="0">
                <a:latin typeface="Comic Sans MS" pitchFamily="66" charset="0"/>
              </a:rPr>
              <a:t>". </a:t>
            </a:r>
            <a:r>
              <a:rPr lang="en-US" dirty="0" err="1" smtClean="0">
                <a:latin typeface="Comic Sans MS" pitchFamily="66" charset="0"/>
              </a:rPr>
              <a:t>Această</a:t>
            </a:r>
            <a:r>
              <a:rPr lang="en-US" dirty="0" smtClean="0">
                <a:latin typeface="Comic Sans MS" pitchFamily="66" charset="0"/>
              </a:rPr>
              <a:t> </a:t>
            </a:r>
            <a:r>
              <a:rPr lang="en-US" dirty="0" err="1" smtClean="0">
                <a:latin typeface="Comic Sans MS" pitchFamily="66" charset="0"/>
              </a:rPr>
              <a:t>denumire</a:t>
            </a:r>
            <a:r>
              <a:rPr lang="en-US" dirty="0" smtClean="0">
                <a:latin typeface="Comic Sans MS" pitchFamily="66" charset="0"/>
              </a:rPr>
              <a:t> nu </a:t>
            </a:r>
            <a:r>
              <a:rPr lang="en-US" dirty="0" err="1" smtClean="0">
                <a:latin typeface="Comic Sans MS" pitchFamily="66" charset="0"/>
              </a:rPr>
              <a:t>trebuie</a:t>
            </a:r>
            <a:r>
              <a:rPr lang="en-US" dirty="0" smtClean="0">
                <a:latin typeface="Comic Sans MS" pitchFamily="66" charset="0"/>
              </a:rPr>
              <a:t> </a:t>
            </a:r>
            <a:r>
              <a:rPr lang="en-US" dirty="0" err="1" smtClean="0">
                <a:latin typeface="Comic Sans MS" pitchFamily="66" charset="0"/>
              </a:rPr>
              <a:t>totuși</a:t>
            </a:r>
            <a:r>
              <a:rPr lang="en-US" dirty="0" smtClean="0">
                <a:latin typeface="Comic Sans MS" pitchFamily="66" charset="0"/>
              </a:rPr>
              <a:t> </a:t>
            </a:r>
            <a:r>
              <a:rPr lang="en-US" dirty="0" err="1" smtClean="0">
                <a:latin typeface="Comic Sans MS" pitchFamily="66" charset="0"/>
              </a:rPr>
              <a:t>greșit</a:t>
            </a:r>
            <a:r>
              <a:rPr lang="en-US" dirty="0" smtClean="0">
                <a:latin typeface="Comic Sans MS" pitchFamily="66" charset="0"/>
              </a:rPr>
              <a:t> </a:t>
            </a:r>
            <a:r>
              <a:rPr lang="en-US" dirty="0" err="1" smtClean="0">
                <a:latin typeface="Comic Sans MS" pitchFamily="66" charset="0"/>
              </a:rPr>
              <a:t>înțeleasă</a:t>
            </a:r>
            <a:r>
              <a:rPr lang="en-US" dirty="0" smtClean="0">
                <a:latin typeface="Comic Sans MS" pitchFamily="66" charset="0"/>
              </a:rPr>
              <a:t>, </a:t>
            </a:r>
            <a:r>
              <a:rPr lang="en-US" dirty="0" err="1" smtClean="0">
                <a:latin typeface="Comic Sans MS" pitchFamily="66" charset="0"/>
              </a:rPr>
              <a:t>nefiind</a:t>
            </a:r>
            <a:r>
              <a:rPr lang="en-US" dirty="0" smtClean="0">
                <a:latin typeface="Comic Sans MS" pitchFamily="66" charset="0"/>
              </a:rPr>
              <a:t> </a:t>
            </a:r>
            <a:r>
              <a:rPr lang="en-US" dirty="0" err="1" smtClean="0">
                <a:latin typeface="Comic Sans MS" pitchFamily="66" charset="0"/>
              </a:rPr>
              <a:t>vorba</a:t>
            </a:r>
            <a:r>
              <a:rPr lang="en-US" dirty="0" smtClean="0">
                <a:latin typeface="Comic Sans MS" pitchFamily="66" charset="0"/>
              </a:rPr>
              <a:t> de un </a:t>
            </a:r>
            <a:r>
              <a:rPr lang="en-US" dirty="0" err="1" smtClean="0">
                <a:latin typeface="Comic Sans MS" pitchFamily="66" charset="0"/>
              </a:rPr>
              <a:t>învățământ</a:t>
            </a:r>
            <a:r>
              <a:rPr lang="en-US" dirty="0" smtClean="0">
                <a:latin typeface="Comic Sans MS" pitchFamily="66" charset="0"/>
              </a:rPr>
              <a:t> </a:t>
            </a:r>
            <a:r>
              <a:rPr lang="en-US" dirty="0" err="1" smtClean="0">
                <a:latin typeface="Comic Sans MS" pitchFamily="66" charset="0"/>
              </a:rPr>
              <a:t>ce</a:t>
            </a:r>
            <a:r>
              <a:rPr lang="en-US" dirty="0" smtClean="0">
                <a:latin typeface="Comic Sans MS" pitchFamily="66" charset="0"/>
              </a:rPr>
              <a:t> </a:t>
            </a:r>
            <a:r>
              <a:rPr lang="en-US" dirty="0" err="1" smtClean="0">
                <a:latin typeface="Comic Sans MS" pitchFamily="66" charset="0"/>
              </a:rPr>
              <a:t>acordă</a:t>
            </a:r>
            <a:r>
              <a:rPr lang="en-US" dirty="0" smtClean="0">
                <a:latin typeface="Comic Sans MS" pitchFamily="66" charset="0"/>
              </a:rPr>
              <a:t> o </a:t>
            </a:r>
            <a:r>
              <a:rPr lang="en-US" dirty="0" err="1" smtClean="0">
                <a:latin typeface="Comic Sans MS" pitchFamily="66" charset="0"/>
              </a:rPr>
              <a:t>libertate</a:t>
            </a:r>
            <a:r>
              <a:rPr lang="en-US" dirty="0" smtClean="0">
                <a:latin typeface="Comic Sans MS" pitchFamily="66" charset="0"/>
              </a:rPr>
              <a:t> </a:t>
            </a:r>
            <a:r>
              <a:rPr lang="en-US" dirty="0" err="1" smtClean="0">
                <a:latin typeface="Comic Sans MS" pitchFamily="66" charset="0"/>
              </a:rPr>
              <a:t>deplină</a:t>
            </a:r>
            <a:r>
              <a:rPr lang="en-US" dirty="0" smtClean="0">
                <a:latin typeface="Comic Sans MS" pitchFamily="66" charset="0"/>
              </a:rPr>
              <a:t> </a:t>
            </a:r>
            <a:r>
              <a:rPr lang="en-US" dirty="0" err="1" smtClean="0">
                <a:latin typeface="Comic Sans MS" pitchFamily="66" charset="0"/>
              </a:rPr>
              <a:t>copilului</a:t>
            </a:r>
            <a:r>
              <a:rPr lang="en-US" dirty="0" smtClean="0">
                <a:latin typeface="Comic Sans MS" pitchFamily="66" charset="0"/>
              </a:rPr>
              <a:t>, </a:t>
            </a:r>
            <a:r>
              <a:rPr lang="en-US" dirty="0" err="1" smtClean="0">
                <a:latin typeface="Comic Sans MS" pitchFamily="66" charset="0"/>
              </a:rPr>
              <a:t>ci</a:t>
            </a:r>
            <a:r>
              <a:rPr lang="en-US" dirty="0" smtClean="0">
                <a:latin typeface="Comic Sans MS" pitchFamily="66" charset="0"/>
              </a:rPr>
              <a:t> de o </a:t>
            </a:r>
            <a:r>
              <a:rPr lang="en-US" dirty="0" err="1" smtClean="0">
                <a:latin typeface="Comic Sans MS" pitchFamily="66" charset="0"/>
              </a:rPr>
              <a:t>pregătire</a:t>
            </a:r>
            <a:r>
              <a:rPr lang="en-US" dirty="0" smtClean="0">
                <a:latin typeface="Comic Sans MS" pitchFamily="66" charset="0"/>
              </a:rPr>
              <a:t> </a:t>
            </a:r>
            <a:r>
              <a:rPr lang="en-US" dirty="0" err="1" smtClean="0">
                <a:latin typeface="Comic Sans MS" pitchFamily="66" charset="0"/>
              </a:rPr>
              <a:t>în</a:t>
            </a:r>
            <a:r>
              <a:rPr lang="en-US" dirty="0" smtClean="0">
                <a:latin typeface="Comic Sans MS" pitchFamily="66" charset="0"/>
              </a:rPr>
              <a:t> </a:t>
            </a:r>
            <a:r>
              <a:rPr lang="en-US" dirty="0" err="1" smtClean="0">
                <a:latin typeface="Comic Sans MS" pitchFamily="66" charset="0"/>
              </a:rPr>
              <a:t>vederea</a:t>
            </a:r>
            <a:r>
              <a:rPr lang="en-US" dirty="0" smtClean="0">
                <a:latin typeface="Comic Sans MS" pitchFamily="66" charset="0"/>
              </a:rPr>
              <a:t> </a:t>
            </a:r>
            <a:r>
              <a:rPr lang="en-US" dirty="0" err="1" smtClean="0">
                <a:latin typeface="Comic Sans MS" pitchFamily="66" charset="0"/>
              </a:rPr>
              <a:t>dobândirii</a:t>
            </a:r>
            <a:r>
              <a:rPr lang="en-US" dirty="0" smtClean="0">
                <a:latin typeface="Comic Sans MS" pitchFamily="66" charset="0"/>
              </a:rPr>
              <a:t> </a:t>
            </a:r>
            <a:r>
              <a:rPr lang="en-US" dirty="0" err="1" smtClean="0">
                <a:latin typeface="Comic Sans MS" pitchFamily="66" charset="0"/>
              </a:rPr>
              <a:t>unei</a:t>
            </a:r>
            <a:r>
              <a:rPr lang="en-US" dirty="0" smtClean="0">
                <a:latin typeface="Comic Sans MS" pitchFamily="66" charset="0"/>
              </a:rPr>
              <a:t> </a:t>
            </a:r>
            <a:r>
              <a:rPr lang="en-US" dirty="0" err="1" smtClean="0">
                <a:latin typeface="Comic Sans MS" pitchFamily="66" charset="0"/>
              </a:rPr>
              <a:t>gândiri</a:t>
            </a:r>
            <a:r>
              <a:rPr lang="en-US" dirty="0" smtClean="0">
                <a:latin typeface="Comic Sans MS" pitchFamily="66" charset="0"/>
              </a:rPr>
              <a:t> </a:t>
            </a:r>
            <a:r>
              <a:rPr lang="en-US" dirty="0" err="1" smtClean="0">
                <a:latin typeface="Comic Sans MS" pitchFamily="66" charset="0"/>
              </a:rPr>
              <a:t>independente</a:t>
            </a:r>
            <a:r>
              <a:rPr lang="en-US" dirty="0" smtClean="0">
                <a:latin typeface="Comic Sans MS" pitchFamily="66" charset="0"/>
              </a:rPr>
              <a:t>, </a:t>
            </a:r>
            <a:r>
              <a:rPr lang="en-US" dirty="0" err="1" smtClean="0">
                <a:latin typeface="Comic Sans MS" pitchFamily="66" charset="0"/>
              </a:rPr>
              <a:t>odată</a:t>
            </a:r>
            <a:r>
              <a:rPr lang="en-US" dirty="0" smtClean="0">
                <a:latin typeface="Comic Sans MS" pitchFamily="66" charset="0"/>
              </a:rPr>
              <a:t> cu </a:t>
            </a:r>
            <a:r>
              <a:rPr lang="en-US" dirty="0" err="1" smtClean="0">
                <a:latin typeface="Comic Sans MS" pitchFamily="66" charset="0"/>
              </a:rPr>
              <a:t>maturitatea</a:t>
            </a:r>
            <a:r>
              <a:rPr lang="en-US" dirty="0" smtClean="0">
                <a:latin typeface="Comic Sans MS" pitchFamily="66" charset="0"/>
              </a:rPr>
              <a:t>.</a:t>
            </a:r>
          </a:p>
          <a:p>
            <a:pPr algn="just"/>
            <a:endParaRPr lang="en-US" b="1" dirty="0">
              <a:solidFill>
                <a:srgbClr val="FF0000"/>
              </a:solidFill>
              <a:latin typeface="Comic Sans MS" pitchFamily="66" charset="0"/>
            </a:endParaRPr>
          </a:p>
        </p:txBody>
      </p:sp>
      <p:pic>
        <p:nvPicPr>
          <p:cNvPr id="4" name="Imagine 3" descr="W1.jpg"/>
          <p:cNvPicPr>
            <a:picLocks noChangeAspect="1"/>
          </p:cNvPicPr>
          <p:nvPr/>
        </p:nvPicPr>
        <p:blipFill>
          <a:blip r:embed="rId2" cstate="print"/>
          <a:stretch>
            <a:fillRect/>
          </a:stretch>
        </p:blipFill>
        <p:spPr>
          <a:xfrm>
            <a:off x="395536" y="1268760"/>
            <a:ext cx="2799394" cy="2592288"/>
          </a:xfrm>
          <a:prstGeom prst="rect">
            <a:avLst/>
          </a:prstGeom>
        </p:spPr>
      </p:pic>
      <p:sp>
        <p:nvSpPr>
          <p:cNvPr id="12" name="Săgeată la dreapta 11"/>
          <p:cNvSpPr/>
          <p:nvPr/>
        </p:nvSpPr>
        <p:spPr>
          <a:xfrm>
            <a:off x="827584" y="4221088"/>
            <a:ext cx="1986520" cy="11327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u 3"/>
          <p:cNvSpPr>
            <a:spLocks noGrp="1"/>
          </p:cNvSpPr>
          <p:nvPr>
            <p:ph type="title"/>
          </p:nvPr>
        </p:nvSpPr>
        <p:spPr>
          <a:xfrm>
            <a:off x="457200" y="228600"/>
            <a:ext cx="7067128" cy="680120"/>
          </a:xfrm>
        </p:spPr>
        <p:txBody>
          <a:bodyPr/>
          <a:lstStyle/>
          <a:p>
            <a:pPr algn="ctr"/>
            <a:r>
              <a:rPr lang="en-US" dirty="0" err="1" smtClean="0">
                <a:solidFill>
                  <a:srgbClr val="FF0000"/>
                </a:solidFill>
                <a:latin typeface="Comic Sans MS" pitchFamily="66" charset="0"/>
              </a:rPr>
              <a:t>Asa</a:t>
            </a:r>
            <a:r>
              <a:rPr lang="en-US" dirty="0" smtClean="0">
                <a:solidFill>
                  <a:srgbClr val="FF0000"/>
                </a:solidFill>
                <a:latin typeface="Comic Sans MS" pitchFamily="66" charset="0"/>
              </a:rPr>
              <a:t> </a:t>
            </a:r>
            <a:r>
              <a:rPr lang="en-US" dirty="0" err="1" smtClean="0">
                <a:solidFill>
                  <a:srgbClr val="FF0000"/>
                </a:solidFill>
                <a:latin typeface="Comic Sans MS" pitchFamily="66" charset="0"/>
              </a:rPr>
              <a:t>veti</a:t>
            </a:r>
            <a:r>
              <a:rPr lang="en-US" dirty="0" smtClean="0">
                <a:solidFill>
                  <a:srgbClr val="FF0000"/>
                </a:solidFill>
                <a:latin typeface="Comic Sans MS" pitchFamily="66" charset="0"/>
              </a:rPr>
              <a:t> </a:t>
            </a:r>
            <a:r>
              <a:rPr lang="en-US" dirty="0" err="1" smtClean="0">
                <a:solidFill>
                  <a:srgbClr val="FF0000"/>
                </a:solidFill>
                <a:latin typeface="Comic Sans MS" pitchFamily="66" charset="0"/>
              </a:rPr>
              <a:t>intelege</a:t>
            </a:r>
            <a:r>
              <a:rPr lang="en-US" dirty="0" smtClean="0">
                <a:solidFill>
                  <a:srgbClr val="FF0000"/>
                </a:solidFill>
                <a:latin typeface="Comic Sans MS" pitchFamily="66" charset="0"/>
              </a:rPr>
              <a:t> </a:t>
            </a:r>
            <a:r>
              <a:rPr lang="en-US" dirty="0" err="1" smtClean="0">
                <a:solidFill>
                  <a:srgbClr val="FF0000"/>
                </a:solidFill>
                <a:latin typeface="Comic Sans MS" pitchFamily="66" charset="0"/>
              </a:rPr>
              <a:t>mai</a:t>
            </a:r>
            <a:r>
              <a:rPr lang="en-US" dirty="0" smtClean="0">
                <a:solidFill>
                  <a:srgbClr val="FF0000"/>
                </a:solidFill>
                <a:latin typeface="Comic Sans MS" pitchFamily="66" charset="0"/>
              </a:rPr>
              <a:t> </a:t>
            </a:r>
            <a:r>
              <a:rPr lang="en-US" dirty="0" err="1" smtClean="0">
                <a:solidFill>
                  <a:srgbClr val="FF0000"/>
                </a:solidFill>
                <a:latin typeface="Comic Sans MS" pitchFamily="66" charset="0"/>
              </a:rPr>
              <a:t>bine</a:t>
            </a:r>
            <a:r>
              <a:rPr lang="en-US" dirty="0" smtClean="0">
                <a:solidFill>
                  <a:srgbClr val="FF0000"/>
                </a:solidFill>
                <a:latin typeface="Comic Sans MS" pitchFamily="66" charset="0"/>
              </a:rPr>
              <a:t>!</a:t>
            </a:r>
            <a:endParaRPr lang="en-US" dirty="0">
              <a:solidFill>
                <a:srgbClr val="FF0000"/>
              </a:solidFill>
              <a:latin typeface="Comic Sans MS" pitchFamily="66" charset="0"/>
            </a:endParaRPr>
          </a:p>
        </p:txBody>
      </p:sp>
      <p:sp>
        <p:nvSpPr>
          <p:cNvPr id="6" name="Substituent text 5"/>
          <p:cNvSpPr>
            <a:spLocks noGrp="1"/>
          </p:cNvSpPr>
          <p:nvPr>
            <p:ph type="body" idx="2"/>
          </p:nvPr>
        </p:nvSpPr>
        <p:spPr>
          <a:xfrm>
            <a:off x="457200" y="1268760"/>
            <a:ext cx="7211144" cy="4248471"/>
          </a:xfrm>
        </p:spPr>
        <p:txBody>
          <a:bodyPr>
            <a:normAutofit fontScale="92500" lnSpcReduction="10000"/>
          </a:bodyPr>
          <a:lstStyle/>
          <a:p>
            <a:pPr lvl="0"/>
            <a:r>
              <a:rPr lang="en-US" dirty="0" smtClean="0"/>
              <a:t>          </a:t>
            </a:r>
            <a:r>
              <a:rPr lang="en-US" sz="1700" dirty="0" err="1" smtClean="0"/>
              <a:t>Doua</a:t>
            </a:r>
            <a:r>
              <a:rPr lang="en-US" sz="1700" dirty="0" smtClean="0"/>
              <a:t> </a:t>
            </a:r>
            <a:r>
              <a:rPr lang="en-US" sz="1700" dirty="0" err="1" smtClean="0"/>
              <a:t>domenii</a:t>
            </a:r>
            <a:r>
              <a:rPr lang="en-US" sz="1700" dirty="0" smtClean="0"/>
              <a:t> </a:t>
            </a:r>
            <a:r>
              <a:rPr lang="en-US" sz="1700" dirty="0" err="1" smtClean="0"/>
              <a:t>importante</a:t>
            </a:r>
            <a:r>
              <a:rPr lang="en-US" sz="1700" dirty="0" smtClean="0"/>
              <a:t> in </a:t>
            </a:r>
            <a:r>
              <a:rPr lang="en-US" sz="1700" dirty="0" err="1" smtClean="0"/>
              <a:t>educatia</a:t>
            </a:r>
            <a:r>
              <a:rPr lang="en-US" sz="1700" dirty="0" smtClean="0"/>
              <a:t> Montessori </a:t>
            </a:r>
            <a:r>
              <a:rPr lang="en-US" sz="1700" dirty="0" err="1" smtClean="0"/>
              <a:t>sunt</a:t>
            </a:r>
            <a:r>
              <a:rPr lang="en-US" sz="1700" dirty="0" smtClean="0"/>
              <a:t>: </a:t>
            </a:r>
            <a:r>
              <a:rPr lang="en-US" sz="1700" dirty="0" err="1" smtClean="0"/>
              <a:t>viata</a:t>
            </a:r>
            <a:r>
              <a:rPr lang="en-US" sz="1700" dirty="0" smtClean="0"/>
              <a:t> </a:t>
            </a:r>
            <a:r>
              <a:rPr lang="en-US" sz="1700" dirty="0" err="1" smtClean="0"/>
              <a:t>practica</a:t>
            </a:r>
            <a:r>
              <a:rPr lang="en-US" sz="1700" dirty="0" smtClean="0"/>
              <a:t> </a:t>
            </a:r>
            <a:r>
              <a:rPr lang="en-US" sz="1700" dirty="0" err="1" smtClean="0"/>
              <a:t>si</a:t>
            </a:r>
            <a:r>
              <a:rPr lang="en-US" sz="1700" dirty="0" smtClean="0"/>
              <a:t> </a:t>
            </a:r>
            <a:r>
              <a:rPr lang="en-US" sz="1700" dirty="0" err="1" smtClean="0"/>
              <a:t>dezvoltarea</a:t>
            </a:r>
            <a:r>
              <a:rPr lang="en-US" sz="1700" dirty="0" smtClean="0"/>
              <a:t> </a:t>
            </a:r>
            <a:r>
              <a:rPr lang="en-US" sz="1700" dirty="0" err="1" smtClean="0"/>
              <a:t>senzoriala</a:t>
            </a:r>
            <a:r>
              <a:rPr lang="en-US" sz="1700" dirty="0" smtClean="0"/>
              <a:t>; de </a:t>
            </a:r>
            <a:r>
              <a:rPr lang="en-US" sz="1700" dirty="0" err="1" smtClean="0"/>
              <a:t>exemplu</a:t>
            </a:r>
            <a:r>
              <a:rPr lang="en-US" sz="1700" dirty="0" smtClean="0"/>
              <a:t>, </a:t>
            </a:r>
            <a:r>
              <a:rPr lang="en-US" sz="1700" dirty="0" err="1" smtClean="0"/>
              <a:t>activitatile</a:t>
            </a:r>
            <a:r>
              <a:rPr lang="en-US" sz="1700" dirty="0" smtClean="0"/>
              <a:t> de </a:t>
            </a:r>
            <a:r>
              <a:rPr lang="en-US" sz="1700" dirty="0" err="1" smtClean="0"/>
              <a:t>viata</a:t>
            </a:r>
            <a:r>
              <a:rPr lang="en-US" sz="1700" dirty="0" smtClean="0"/>
              <a:t> </a:t>
            </a:r>
            <a:r>
              <a:rPr lang="en-US" sz="1700" dirty="0" err="1" smtClean="0"/>
              <a:t>practica</a:t>
            </a:r>
            <a:r>
              <a:rPr lang="en-US" sz="1700" dirty="0" smtClean="0"/>
              <a:t> pot include: </a:t>
            </a:r>
            <a:r>
              <a:rPr lang="en-US" sz="1700" dirty="0" err="1" smtClean="0"/>
              <a:t>aranjarea</a:t>
            </a:r>
            <a:r>
              <a:rPr lang="en-US" sz="1700" dirty="0" smtClean="0"/>
              <a:t> </a:t>
            </a:r>
            <a:r>
              <a:rPr lang="en-US" sz="1700" dirty="0" err="1" smtClean="0"/>
              <a:t>si</a:t>
            </a:r>
            <a:r>
              <a:rPr lang="en-US" sz="1700" dirty="0" smtClean="0"/>
              <a:t> </a:t>
            </a:r>
            <a:r>
              <a:rPr lang="en-US" sz="1700" dirty="0" err="1" smtClean="0"/>
              <a:t>servirea</a:t>
            </a:r>
            <a:r>
              <a:rPr lang="en-US" sz="1700" dirty="0" smtClean="0"/>
              <a:t> </a:t>
            </a:r>
            <a:r>
              <a:rPr lang="en-US" sz="1700" dirty="0" err="1" smtClean="0"/>
              <a:t>mesei</a:t>
            </a:r>
            <a:r>
              <a:rPr lang="en-US" sz="1700" dirty="0" smtClean="0"/>
              <a:t>, </a:t>
            </a:r>
            <a:r>
              <a:rPr lang="en-US" sz="1700" dirty="0" err="1" smtClean="0"/>
              <a:t>ingrijirea</a:t>
            </a:r>
            <a:r>
              <a:rPr lang="en-US" sz="1700" dirty="0" smtClean="0"/>
              <a:t> </a:t>
            </a:r>
            <a:r>
              <a:rPr lang="en-US" sz="1700" dirty="0" err="1" smtClean="0"/>
              <a:t>plantelor</a:t>
            </a:r>
            <a:r>
              <a:rPr lang="en-US" sz="1700" dirty="0" smtClean="0"/>
              <a:t>, </a:t>
            </a:r>
            <a:r>
              <a:rPr lang="en-US" sz="1700" dirty="0" err="1" smtClean="0"/>
              <a:t>legarea</a:t>
            </a:r>
            <a:r>
              <a:rPr lang="en-US" sz="1700" dirty="0" smtClean="0"/>
              <a:t> </a:t>
            </a:r>
            <a:r>
              <a:rPr lang="en-US" sz="1700" dirty="0" err="1" smtClean="0"/>
              <a:t>sireturilor</a:t>
            </a:r>
            <a:r>
              <a:rPr lang="en-US" sz="1700" dirty="0" smtClean="0"/>
              <a:t>; in </a:t>
            </a:r>
            <a:r>
              <a:rPr lang="en-US" sz="1700" dirty="0" err="1" smtClean="0"/>
              <a:t>privinta</a:t>
            </a:r>
            <a:r>
              <a:rPr lang="en-US" sz="1700" dirty="0" smtClean="0"/>
              <a:t> </a:t>
            </a:r>
            <a:r>
              <a:rPr lang="en-US" sz="1700" dirty="0" err="1" smtClean="0"/>
              <a:t>dezvoltarii</a:t>
            </a:r>
            <a:r>
              <a:rPr lang="en-US" sz="1700" dirty="0" smtClean="0"/>
              <a:t> </a:t>
            </a:r>
            <a:r>
              <a:rPr lang="en-US" sz="1700" dirty="0" err="1" smtClean="0"/>
              <a:t>senzoriale</a:t>
            </a:r>
            <a:r>
              <a:rPr lang="en-US" sz="1700" dirty="0" smtClean="0"/>
              <a:t> </a:t>
            </a:r>
            <a:r>
              <a:rPr lang="en-US" sz="1700" dirty="0" err="1" smtClean="0"/>
              <a:t>exista</a:t>
            </a:r>
            <a:r>
              <a:rPr lang="en-US" sz="1700" dirty="0" smtClean="0"/>
              <a:t> </a:t>
            </a:r>
            <a:r>
              <a:rPr lang="en-US" sz="1700" dirty="0" err="1" smtClean="0"/>
              <a:t>motiona</a:t>
            </a:r>
            <a:r>
              <a:rPr lang="en-US" sz="1700" dirty="0" smtClean="0"/>
              <a:t> special </a:t>
            </a:r>
            <a:r>
              <a:rPr lang="en-US" sz="1700" dirty="0" err="1" smtClean="0"/>
              <a:t>concepute</a:t>
            </a:r>
            <a:r>
              <a:rPr lang="en-US" sz="1700" dirty="0" smtClean="0"/>
              <a:t> </a:t>
            </a:r>
            <a:r>
              <a:rPr lang="en-US" sz="1700" dirty="0" err="1" smtClean="0"/>
              <a:t>pentru</a:t>
            </a:r>
            <a:r>
              <a:rPr lang="en-US" sz="1700" dirty="0" smtClean="0"/>
              <a:t> a-I </a:t>
            </a:r>
            <a:r>
              <a:rPr lang="en-US" sz="1700" dirty="0" err="1" smtClean="0"/>
              <a:t>ajuta</a:t>
            </a:r>
            <a:r>
              <a:rPr lang="en-US" sz="1700" dirty="0" smtClean="0"/>
              <a:t> </a:t>
            </a:r>
            <a:r>
              <a:rPr lang="en-US" sz="1700" dirty="0" err="1" smtClean="0"/>
              <a:t>sa-si</a:t>
            </a:r>
            <a:r>
              <a:rPr lang="en-US" sz="1700" dirty="0" smtClean="0"/>
              <a:t> </a:t>
            </a:r>
            <a:r>
              <a:rPr lang="en-US" sz="1700" dirty="0" err="1" smtClean="0"/>
              <a:t>perfectioneze</a:t>
            </a:r>
            <a:r>
              <a:rPr lang="en-US" sz="1700" dirty="0" smtClean="0"/>
              <a:t> </a:t>
            </a:r>
            <a:r>
              <a:rPr lang="en-US" sz="1700" dirty="0" err="1" smtClean="0"/>
              <a:t>simtul</a:t>
            </a:r>
            <a:r>
              <a:rPr lang="en-US" sz="1700" dirty="0" smtClean="0"/>
              <a:t> </a:t>
            </a:r>
            <a:r>
              <a:rPr lang="en-US" sz="1700" dirty="0" err="1" smtClean="0"/>
              <a:t>mirosului</a:t>
            </a:r>
            <a:r>
              <a:rPr lang="en-US" sz="1700" dirty="0" smtClean="0"/>
              <a:t>, </a:t>
            </a:r>
            <a:r>
              <a:rPr lang="en-US" sz="1700" dirty="0" err="1" smtClean="0"/>
              <a:t>auzului</a:t>
            </a:r>
            <a:r>
              <a:rPr lang="en-US" sz="1700" dirty="0" smtClean="0"/>
              <a:t> </a:t>
            </a:r>
            <a:r>
              <a:rPr lang="en-US" sz="1700" dirty="0" err="1" smtClean="0"/>
              <a:t>s.a</a:t>
            </a:r>
            <a:r>
              <a:rPr lang="en-US" sz="1700" dirty="0" smtClean="0"/>
              <a:t>.</a:t>
            </a:r>
          </a:p>
          <a:p>
            <a:pPr lvl="0"/>
            <a:r>
              <a:rPr lang="en-US" sz="1700" dirty="0" err="1" smtClean="0"/>
              <a:t>educatia</a:t>
            </a:r>
            <a:r>
              <a:rPr lang="en-US" sz="1700" dirty="0" smtClean="0"/>
              <a:t> Montessori </a:t>
            </a:r>
            <a:r>
              <a:rPr lang="en-US" sz="1700" dirty="0" err="1" smtClean="0"/>
              <a:t>implica</a:t>
            </a:r>
            <a:r>
              <a:rPr lang="en-US" sz="1700" dirty="0" smtClean="0"/>
              <a:t> </a:t>
            </a:r>
            <a:r>
              <a:rPr lang="en-US" sz="1700" dirty="0" err="1" smtClean="0"/>
              <a:t>libertate</a:t>
            </a:r>
            <a:r>
              <a:rPr lang="en-US" sz="1700" dirty="0" smtClean="0"/>
              <a:t>, </a:t>
            </a:r>
            <a:r>
              <a:rPr lang="en-US" sz="1700" dirty="0" err="1" smtClean="0"/>
              <a:t>dar</a:t>
            </a:r>
            <a:r>
              <a:rPr lang="en-US" sz="1700" dirty="0" smtClean="0"/>
              <a:t> cu </a:t>
            </a:r>
            <a:r>
              <a:rPr lang="en-US" sz="1700" dirty="0" err="1" smtClean="0"/>
              <a:t>niste</a:t>
            </a:r>
            <a:r>
              <a:rPr lang="en-US" sz="1700" dirty="0" smtClean="0"/>
              <a:t> </a:t>
            </a:r>
            <a:r>
              <a:rPr lang="en-US" sz="1700" dirty="0" err="1" smtClean="0"/>
              <a:t>limite</a:t>
            </a:r>
            <a:r>
              <a:rPr lang="en-US" sz="1700" dirty="0" smtClean="0"/>
              <a:t> </a:t>
            </a:r>
            <a:r>
              <a:rPr lang="en-US" sz="1700" dirty="0" err="1" smtClean="0"/>
              <a:t>bine</a:t>
            </a:r>
            <a:r>
              <a:rPr lang="en-US" sz="1700" dirty="0" smtClean="0"/>
              <a:t> </a:t>
            </a:r>
            <a:r>
              <a:rPr lang="en-US" sz="1700" dirty="0" err="1" smtClean="0"/>
              <a:t>cunoscute</a:t>
            </a:r>
            <a:r>
              <a:rPr lang="en-US" sz="1700" dirty="0" smtClean="0"/>
              <a:t>; </a:t>
            </a:r>
            <a:r>
              <a:rPr lang="en-US" sz="1700" dirty="0" err="1" smtClean="0"/>
              <a:t>altfel</a:t>
            </a:r>
            <a:r>
              <a:rPr lang="en-US" sz="1700" dirty="0" smtClean="0"/>
              <a:t> </a:t>
            </a:r>
            <a:r>
              <a:rPr lang="en-US" sz="1700" dirty="0" err="1" smtClean="0"/>
              <a:t>spus</a:t>
            </a:r>
            <a:r>
              <a:rPr lang="en-US" sz="1700" dirty="0" smtClean="0"/>
              <a:t>, </a:t>
            </a:r>
            <a:r>
              <a:rPr lang="en-US" sz="1700" dirty="0" err="1" smtClean="0"/>
              <a:t>educatorul</a:t>
            </a:r>
            <a:r>
              <a:rPr lang="en-US" sz="1700" dirty="0" smtClean="0"/>
              <a:t> ii </a:t>
            </a:r>
            <a:r>
              <a:rPr lang="en-US" sz="1700" dirty="0" err="1" smtClean="0"/>
              <a:t>prezinta</a:t>
            </a:r>
            <a:r>
              <a:rPr lang="en-US" sz="1700" dirty="0" smtClean="0"/>
              <a:t> </a:t>
            </a:r>
            <a:r>
              <a:rPr lang="en-US" sz="1700" dirty="0" err="1" smtClean="0"/>
              <a:t>copilului</a:t>
            </a:r>
            <a:r>
              <a:rPr lang="en-US" sz="1700" dirty="0" smtClean="0"/>
              <a:t> un material </a:t>
            </a:r>
            <a:r>
              <a:rPr lang="en-US" sz="1700" dirty="0" err="1" smtClean="0"/>
              <a:t>pe</a:t>
            </a:r>
            <a:r>
              <a:rPr lang="en-US" sz="1700" dirty="0" smtClean="0"/>
              <a:t> care </a:t>
            </a:r>
            <a:r>
              <a:rPr lang="en-US" sz="1700" dirty="0" err="1" smtClean="0"/>
              <a:t>acesta</a:t>
            </a:r>
            <a:r>
              <a:rPr lang="en-US" sz="1700" dirty="0" smtClean="0"/>
              <a:t> nu l-a </a:t>
            </a:r>
            <a:r>
              <a:rPr lang="en-US" sz="1700" dirty="0" err="1" smtClean="0"/>
              <a:t>mai</a:t>
            </a:r>
            <a:r>
              <a:rPr lang="en-US" sz="1700" dirty="0" smtClean="0"/>
              <a:t> </a:t>
            </a:r>
            <a:r>
              <a:rPr lang="en-US" sz="1700" dirty="0" err="1" smtClean="0"/>
              <a:t>folosit</a:t>
            </a:r>
            <a:r>
              <a:rPr lang="en-US" sz="1700" dirty="0" smtClean="0"/>
              <a:t> </a:t>
            </a:r>
            <a:r>
              <a:rPr lang="en-US" sz="1700" dirty="0" err="1" smtClean="0"/>
              <a:t>inainte</a:t>
            </a:r>
            <a:r>
              <a:rPr lang="en-US" sz="1700" dirty="0" smtClean="0"/>
              <a:t>, </a:t>
            </a:r>
            <a:r>
              <a:rPr lang="en-US" sz="1700" dirty="0" err="1" smtClean="0"/>
              <a:t>iar</a:t>
            </a:r>
            <a:r>
              <a:rPr lang="en-US" sz="1700" dirty="0" smtClean="0"/>
              <a:t> </a:t>
            </a:r>
            <a:r>
              <a:rPr lang="en-US" sz="1700" dirty="0" err="1" smtClean="0"/>
              <a:t>micutul</a:t>
            </a:r>
            <a:r>
              <a:rPr lang="en-US" sz="1700" dirty="0" smtClean="0"/>
              <a:t> are </a:t>
            </a:r>
            <a:r>
              <a:rPr lang="en-US" sz="1700" dirty="0" err="1" smtClean="0"/>
              <a:t>libertatea</a:t>
            </a:r>
            <a:r>
              <a:rPr lang="en-US" sz="1700" dirty="0" smtClean="0"/>
              <a:t> </a:t>
            </a:r>
            <a:r>
              <a:rPr lang="en-US" sz="1700" dirty="0" err="1" smtClean="0"/>
              <a:t>sa</a:t>
            </a:r>
            <a:r>
              <a:rPr lang="en-US" sz="1700" dirty="0" smtClean="0"/>
              <a:t> </a:t>
            </a:r>
            <a:r>
              <a:rPr lang="en-US" sz="1700" dirty="0" err="1" smtClean="0"/>
              <a:t>lucreze</a:t>
            </a:r>
            <a:r>
              <a:rPr lang="en-US" sz="1700" dirty="0" smtClean="0"/>
              <a:t> cu el </a:t>
            </a:r>
            <a:r>
              <a:rPr lang="en-US" sz="1700" dirty="0" err="1" smtClean="0"/>
              <a:t>atunci</a:t>
            </a:r>
            <a:r>
              <a:rPr lang="en-US" sz="1700" dirty="0" smtClean="0"/>
              <a:t> </a:t>
            </a:r>
            <a:r>
              <a:rPr lang="en-US" sz="1700" dirty="0" err="1" smtClean="0"/>
              <a:t>cand</a:t>
            </a:r>
            <a:r>
              <a:rPr lang="en-US" sz="1700" dirty="0" smtClean="0"/>
              <a:t> </a:t>
            </a:r>
            <a:r>
              <a:rPr lang="en-US" sz="1700" dirty="0" err="1" smtClean="0"/>
              <a:t>isi</a:t>
            </a:r>
            <a:r>
              <a:rPr lang="en-US" sz="1700" dirty="0" smtClean="0"/>
              <a:t> </a:t>
            </a:r>
            <a:r>
              <a:rPr lang="en-US" sz="1700" dirty="0" err="1" smtClean="0"/>
              <a:t>doreste</a:t>
            </a:r>
            <a:r>
              <a:rPr lang="en-US" sz="1700" dirty="0" smtClean="0"/>
              <a:t>; </a:t>
            </a:r>
            <a:r>
              <a:rPr lang="en-US" sz="1700" dirty="0" err="1" smtClean="0"/>
              <a:t>copiii</a:t>
            </a:r>
            <a:r>
              <a:rPr lang="en-US" sz="1700" dirty="0" smtClean="0"/>
              <a:t> </a:t>
            </a:r>
            <a:r>
              <a:rPr lang="en-US" sz="1700" dirty="0" err="1" smtClean="0"/>
              <a:t>aleg</a:t>
            </a:r>
            <a:r>
              <a:rPr lang="en-US" sz="1700" dirty="0" smtClean="0"/>
              <a:t> </a:t>
            </a:r>
            <a:r>
              <a:rPr lang="en-US" sz="1700" dirty="0" err="1" smtClean="0"/>
              <a:t>unde</a:t>
            </a:r>
            <a:r>
              <a:rPr lang="en-US" sz="1700" dirty="0" smtClean="0"/>
              <a:t> </a:t>
            </a:r>
            <a:r>
              <a:rPr lang="en-US" sz="1700" dirty="0" err="1" smtClean="0"/>
              <a:t>sa</a:t>
            </a:r>
            <a:r>
              <a:rPr lang="en-US" sz="1700" dirty="0" smtClean="0"/>
              <a:t> </a:t>
            </a:r>
            <a:r>
              <a:rPr lang="en-US" sz="1700" dirty="0" err="1" smtClean="0"/>
              <a:t>stea</a:t>
            </a:r>
            <a:r>
              <a:rPr lang="en-US" sz="1700" dirty="0" smtClean="0"/>
              <a:t> </a:t>
            </a:r>
            <a:r>
              <a:rPr lang="en-US" sz="1700" dirty="0" err="1" smtClean="0"/>
              <a:t>si</a:t>
            </a:r>
            <a:r>
              <a:rPr lang="en-US" sz="1700" dirty="0" smtClean="0"/>
              <a:t> </a:t>
            </a:r>
            <a:r>
              <a:rPr lang="en-US" sz="1700" dirty="0" err="1" smtClean="0"/>
              <a:t>ce</a:t>
            </a:r>
            <a:r>
              <a:rPr lang="en-US" sz="1700" dirty="0" smtClean="0"/>
              <a:t> </a:t>
            </a:r>
            <a:r>
              <a:rPr lang="en-US" sz="1700" dirty="0" err="1" smtClean="0"/>
              <a:t>sa</a:t>
            </a:r>
            <a:r>
              <a:rPr lang="en-US" sz="1700" dirty="0" smtClean="0"/>
              <a:t> </a:t>
            </a:r>
            <a:r>
              <a:rPr lang="en-US" sz="1700" dirty="0" err="1" smtClean="0"/>
              <a:t>lucreze</a:t>
            </a:r>
            <a:r>
              <a:rPr lang="en-US" sz="1700" dirty="0" smtClean="0"/>
              <a:t>, </a:t>
            </a:r>
            <a:r>
              <a:rPr lang="en-US" sz="1700" dirty="0" err="1" smtClean="0"/>
              <a:t>ghidati</a:t>
            </a:r>
            <a:r>
              <a:rPr lang="en-US" sz="1700" dirty="0" smtClean="0"/>
              <a:t> de un motional; </a:t>
            </a:r>
            <a:r>
              <a:rPr lang="en-US" sz="1700" dirty="0" err="1" smtClean="0"/>
              <a:t>dar</a:t>
            </a:r>
            <a:r>
              <a:rPr lang="en-US" sz="1700" dirty="0" smtClean="0"/>
              <a:t> de </a:t>
            </a:r>
            <a:r>
              <a:rPr lang="en-US" sz="1700" dirty="0" err="1" smtClean="0"/>
              <a:t>exemplu</a:t>
            </a:r>
            <a:r>
              <a:rPr lang="en-US" sz="1700" dirty="0" smtClean="0"/>
              <a:t>, </a:t>
            </a:r>
            <a:r>
              <a:rPr lang="en-US" sz="1700" dirty="0" err="1" smtClean="0"/>
              <a:t>copilul</a:t>
            </a:r>
            <a:r>
              <a:rPr lang="en-US" sz="1700" dirty="0" smtClean="0"/>
              <a:t> nu </a:t>
            </a:r>
            <a:r>
              <a:rPr lang="en-US" sz="1700" dirty="0" err="1" smtClean="0"/>
              <a:t>va</a:t>
            </a:r>
            <a:r>
              <a:rPr lang="en-US" sz="1700" dirty="0" smtClean="0"/>
              <a:t> </a:t>
            </a:r>
            <a:r>
              <a:rPr lang="en-US" sz="1700" dirty="0" err="1" smtClean="0"/>
              <a:t>avea</a:t>
            </a:r>
            <a:r>
              <a:rPr lang="en-US" sz="1700" dirty="0" smtClean="0"/>
              <a:t> </a:t>
            </a:r>
            <a:r>
              <a:rPr lang="en-US" sz="1700" dirty="0" err="1" smtClean="0"/>
              <a:t>voie</a:t>
            </a:r>
            <a:r>
              <a:rPr lang="en-US" sz="1700" dirty="0" smtClean="0"/>
              <a:t> </a:t>
            </a:r>
            <a:r>
              <a:rPr lang="en-US" sz="1700" dirty="0" err="1" smtClean="0"/>
              <a:t>sa</a:t>
            </a:r>
            <a:r>
              <a:rPr lang="en-US" sz="1700" dirty="0" smtClean="0"/>
              <a:t> </a:t>
            </a:r>
            <a:r>
              <a:rPr lang="en-US" sz="1700" dirty="0" err="1" smtClean="0"/>
              <a:t>danseze</a:t>
            </a:r>
            <a:r>
              <a:rPr lang="en-US" sz="1700" dirty="0" smtClean="0"/>
              <a:t> in </a:t>
            </a:r>
            <a:r>
              <a:rPr lang="en-US" sz="1700" dirty="0" err="1" smtClean="0"/>
              <a:t>mijlocul</a:t>
            </a:r>
            <a:r>
              <a:rPr lang="en-US" sz="1700" dirty="0" smtClean="0"/>
              <a:t> </a:t>
            </a:r>
            <a:r>
              <a:rPr lang="en-US" sz="1700" dirty="0" err="1" smtClean="0"/>
              <a:t>clasei</a:t>
            </a:r>
            <a:r>
              <a:rPr lang="en-US" sz="1700" dirty="0" smtClean="0"/>
              <a:t> </a:t>
            </a:r>
            <a:r>
              <a:rPr lang="en-US" sz="1700" dirty="0" err="1" smtClean="0"/>
              <a:t>moti</a:t>
            </a:r>
            <a:r>
              <a:rPr lang="en-US" sz="1700" dirty="0" smtClean="0"/>
              <a:t> </a:t>
            </a:r>
            <a:r>
              <a:rPr lang="en-US" sz="1700" dirty="0" err="1" smtClean="0"/>
              <a:t>distraga</a:t>
            </a:r>
            <a:r>
              <a:rPr lang="en-US" sz="1700" dirty="0" smtClean="0"/>
              <a:t> </a:t>
            </a:r>
            <a:r>
              <a:rPr lang="en-US" sz="1700" dirty="0" err="1" smtClean="0"/>
              <a:t>atentia</a:t>
            </a:r>
            <a:r>
              <a:rPr lang="en-US" sz="1700" dirty="0" smtClean="0"/>
              <a:t> </a:t>
            </a:r>
            <a:r>
              <a:rPr lang="en-US" sz="1700" dirty="0" err="1" smtClean="0"/>
              <a:t>colegilor</a:t>
            </a:r>
            <a:r>
              <a:rPr lang="en-US" sz="1700" dirty="0" smtClean="0"/>
              <a:t>; nu </a:t>
            </a:r>
            <a:r>
              <a:rPr lang="en-US" sz="1700" dirty="0" err="1" smtClean="0"/>
              <a:t>va</a:t>
            </a:r>
            <a:r>
              <a:rPr lang="en-US" sz="1700" dirty="0" smtClean="0"/>
              <a:t> </a:t>
            </a:r>
            <a:r>
              <a:rPr lang="en-US" sz="1700" dirty="0" err="1" smtClean="0"/>
              <a:t>putea</a:t>
            </a:r>
            <a:r>
              <a:rPr lang="en-US" sz="1700" dirty="0" smtClean="0"/>
              <a:t> </a:t>
            </a:r>
            <a:r>
              <a:rPr lang="en-US" sz="1700" dirty="0" err="1" smtClean="0"/>
              <a:t>sa</a:t>
            </a:r>
            <a:r>
              <a:rPr lang="en-US" sz="1700" dirty="0" smtClean="0"/>
              <a:t> </a:t>
            </a:r>
            <a:r>
              <a:rPr lang="en-US" sz="1700" dirty="0" err="1" smtClean="0"/>
              <a:t>faca</a:t>
            </a:r>
            <a:r>
              <a:rPr lang="en-US" sz="1700" dirty="0" smtClean="0"/>
              <a:t> o </a:t>
            </a:r>
            <a:r>
              <a:rPr lang="en-US" sz="1700" dirty="0" err="1" smtClean="0"/>
              <a:t>singura</a:t>
            </a:r>
            <a:r>
              <a:rPr lang="en-US" sz="1700" dirty="0" smtClean="0"/>
              <a:t> </a:t>
            </a:r>
            <a:r>
              <a:rPr lang="en-US" sz="1700" dirty="0" err="1" smtClean="0"/>
              <a:t>activitate</a:t>
            </a:r>
            <a:r>
              <a:rPr lang="en-US" sz="1700" dirty="0" smtClean="0"/>
              <a:t> </a:t>
            </a:r>
            <a:r>
              <a:rPr lang="en-US" sz="1700" dirty="0" err="1" smtClean="0"/>
              <a:t>toata</a:t>
            </a:r>
            <a:r>
              <a:rPr lang="en-US" sz="1700" dirty="0" smtClean="0"/>
              <a:t> </a:t>
            </a:r>
            <a:r>
              <a:rPr lang="en-US" sz="1700" dirty="0" err="1" smtClean="0"/>
              <a:t>ziua</a:t>
            </a:r>
            <a:r>
              <a:rPr lang="en-US" sz="1700" dirty="0" smtClean="0"/>
              <a:t>, </a:t>
            </a:r>
            <a:r>
              <a:rPr lang="en-US" sz="1700" dirty="0" err="1" smtClean="0"/>
              <a:t>dar</a:t>
            </a:r>
            <a:r>
              <a:rPr lang="en-US" sz="1700" dirty="0" smtClean="0"/>
              <a:t> are </a:t>
            </a:r>
            <a:r>
              <a:rPr lang="en-US" sz="1700" dirty="0" err="1" smtClean="0"/>
              <a:t>libertatea</a:t>
            </a:r>
            <a:r>
              <a:rPr lang="en-US" sz="1700" dirty="0" smtClean="0"/>
              <a:t> </a:t>
            </a:r>
            <a:r>
              <a:rPr lang="en-US" sz="1700" dirty="0" err="1" smtClean="0"/>
              <a:t>sa</a:t>
            </a:r>
            <a:r>
              <a:rPr lang="en-US" sz="1700" dirty="0" smtClean="0"/>
              <a:t> </a:t>
            </a:r>
            <a:r>
              <a:rPr lang="en-US" sz="1700" dirty="0" err="1" smtClean="0"/>
              <a:t>isi</a:t>
            </a:r>
            <a:r>
              <a:rPr lang="en-US" sz="1700" dirty="0" smtClean="0"/>
              <a:t> </a:t>
            </a:r>
            <a:r>
              <a:rPr lang="en-US" sz="1700" dirty="0" err="1" smtClean="0"/>
              <a:t>aleaga</a:t>
            </a:r>
            <a:r>
              <a:rPr lang="en-US" sz="1700" dirty="0" smtClean="0"/>
              <a:t> </a:t>
            </a:r>
            <a:r>
              <a:rPr lang="en-US" sz="1700" dirty="0" err="1" smtClean="0"/>
              <a:t>daca</a:t>
            </a:r>
            <a:r>
              <a:rPr lang="en-US" sz="1700" dirty="0" smtClean="0"/>
              <a:t> </a:t>
            </a:r>
            <a:r>
              <a:rPr lang="en-US" sz="1700" dirty="0" err="1" smtClean="0"/>
              <a:t>sa</a:t>
            </a:r>
            <a:r>
              <a:rPr lang="en-US" sz="1700" dirty="0" smtClean="0"/>
              <a:t> </a:t>
            </a:r>
            <a:r>
              <a:rPr lang="en-US" sz="1700" dirty="0" err="1" smtClean="0"/>
              <a:t>lucreze</a:t>
            </a:r>
            <a:r>
              <a:rPr lang="en-US" sz="1700" dirty="0" smtClean="0"/>
              <a:t> cu </a:t>
            </a:r>
            <a:r>
              <a:rPr lang="en-US" sz="1700" dirty="0" err="1" smtClean="0"/>
              <a:t>materialele</a:t>
            </a:r>
            <a:r>
              <a:rPr lang="en-US" sz="1700" dirty="0" smtClean="0"/>
              <a:t> </a:t>
            </a:r>
            <a:r>
              <a:rPr lang="en-US" sz="1700" dirty="0" err="1" smtClean="0"/>
              <a:t>matematice</a:t>
            </a:r>
            <a:r>
              <a:rPr lang="en-US" sz="1700" dirty="0" smtClean="0"/>
              <a:t> </a:t>
            </a:r>
            <a:r>
              <a:rPr lang="en-US" sz="1700" dirty="0" err="1" smtClean="0"/>
              <a:t>sau</a:t>
            </a:r>
            <a:r>
              <a:rPr lang="en-US" sz="1700" dirty="0" smtClean="0"/>
              <a:t> cu </a:t>
            </a:r>
            <a:r>
              <a:rPr lang="en-US" sz="1700" dirty="0" err="1" smtClean="0"/>
              <a:t>cele</a:t>
            </a:r>
            <a:r>
              <a:rPr lang="en-US" sz="1700" dirty="0" smtClean="0"/>
              <a:t> de </a:t>
            </a:r>
            <a:r>
              <a:rPr lang="en-US" sz="1700" dirty="0" err="1" smtClean="0"/>
              <a:t>limbaj</a:t>
            </a:r>
            <a:r>
              <a:rPr lang="en-US" sz="1700" dirty="0" smtClean="0"/>
              <a:t>, </a:t>
            </a:r>
            <a:r>
              <a:rPr lang="en-US" sz="1700" dirty="0" err="1" smtClean="0"/>
              <a:t>daca</a:t>
            </a:r>
            <a:r>
              <a:rPr lang="en-US" sz="1700" dirty="0" smtClean="0"/>
              <a:t> </a:t>
            </a:r>
            <a:r>
              <a:rPr lang="en-US" sz="1700" dirty="0" err="1" smtClean="0"/>
              <a:t>sa</a:t>
            </a:r>
            <a:r>
              <a:rPr lang="en-US" sz="1700" dirty="0" smtClean="0"/>
              <a:t> </a:t>
            </a:r>
            <a:r>
              <a:rPr lang="en-US" sz="1700" dirty="0" err="1" smtClean="0"/>
              <a:t>stea</a:t>
            </a:r>
            <a:r>
              <a:rPr lang="en-US" sz="1700" dirty="0" smtClean="0"/>
              <a:t> la </a:t>
            </a:r>
            <a:r>
              <a:rPr lang="en-US" sz="1700" dirty="0" err="1" smtClean="0"/>
              <a:t>masa</a:t>
            </a:r>
            <a:r>
              <a:rPr lang="en-US" sz="1700" dirty="0" smtClean="0"/>
              <a:t> </a:t>
            </a:r>
            <a:r>
              <a:rPr lang="en-US" sz="1700" dirty="0" err="1" smtClean="0"/>
              <a:t>sau</a:t>
            </a:r>
            <a:r>
              <a:rPr lang="en-US" sz="1700" dirty="0" smtClean="0"/>
              <a:t> </a:t>
            </a:r>
            <a:r>
              <a:rPr lang="en-US" sz="1700" dirty="0" err="1" smtClean="0"/>
              <a:t>pe</a:t>
            </a:r>
            <a:r>
              <a:rPr lang="en-US" sz="1700" dirty="0" smtClean="0"/>
              <a:t> </a:t>
            </a:r>
            <a:r>
              <a:rPr lang="en-US" sz="1700" dirty="0" err="1" smtClean="0"/>
              <a:t>podea</a:t>
            </a:r>
            <a:r>
              <a:rPr lang="en-US" sz="1700" dirty="0" smtClean="0"/>
              <a:t>;</a:t>
            </a:r>
          </a:p>
          <a:p>
            <a:pPr lvl="0"/>
            <a:r>
              <a:rPr lang="en-US" sz="1700" dirty="0" smtClean="0"/>
              <a:t>          </a:t>
            </a:r>
            <a:r>
              <a:rPr lang="en-US" sz="1700" dirty="0" err="1" smtClean="0"/>
              <a:t>Educatia</a:t>
            </a:r>
            <a:r>
              <a:rPr lang="en-US" sz="1700" dirty="0" smtClean="0"/>
              <a:t> Montessori se </a:t>
            </a:r>
            <a:r>
              <a:rPr lang="en-US" sz="1700" dirty="0" err="1" smtClean="0"/>
              <a:t>concentreaza</a:t>
            </a:r>
            <a:r>
              <a:rPr lang="en-US" sz="1700" dirty="0" smtClean="0"/>
              <a:t> </a:t>
            </a:r>
            <a:r>
              <a:rPr lang="en-US" sz="1700" dirty="0" err="1" smtClean="0"/>
              <a:t>pe</a:t>
            </a:r>
            <a:r>
              <a:rPr lang="en-US" sz="1700" dirty="0" smtClean="0"/>
              <a:t> </a:t>
            </a:r>
            <a:r>
              <a:rPr lang="en-US" sz="1700" dirty="0" err="1" smtClean="0"/>
              <a:t>educarea</a:t>
            </a:r>
            <a:r>
              <a:rPr lang="en-US" sz="1700" dirty="0" smtClean="0"/>
              <a:t> </a:t>
            </a:r>
            <a:r>
              <a:rPr lang="en-US" sz="1700" dirty="0" err="1" smtClean="0"/>
              <a:t>holistica</a:t>
            </a:r>
            <a:r>
              <a:rPr lang="en-US" sz="1700" dirty="0" smtClean="0"/>
              <a:t> a </a:t>
            </a:r>
            <a:r>
              <a:rPr lang="en-US" sz="1700" dirty="0" err="1" smtClean="0"/>
              <a:t>copilului</a:t>
            </a:r>
            <a:r>
              <a:rPr lang="en-US" sz="1700" dirty="0" smtClean="0"/>
              <a:t>, motional </a:t>
            </a:r>
            <a:r>
              <a:rPr lang="en-US" sz="1700" dirty="0" err="1" smtClean="0"/>
              <a:t>educatie</a:t>
            </a:r>
            <a:r>
              <a:rPr lang="en-US" sz="1700" dirty="0" smtClean="0"/>
              <a:t> </a:t>
            </a:r>
            <a:r>
              <a:rPr lang="en-US" sz="1700" dirty="0" err="1" smtClean="0"/>
              <a:t>fizica</a:t>
            </a:r>
            <a:r>
              <a:rPr lang="en-US" sz="1700" dirty="0" smtClean="0"/>
              <a:t>, motional, </a:t>
            </a:r>
            <a:r>
              <a:rPr lang="en-US" sz="1700" dirty="0" err="1" smtClean="0"/>
              <a:t>sociala</a:t>
            </a:r>
            <a:r>
              <a:rPr lang="en-US" sz="1700" dirty="0" smtClean="0"/>
              <a:t>, </a:t>
            </a:r>
            <a:r>
              <a:rPr lang="en-US" sz="1700" dirty="0" err="1" smtClean="0"/>
              <a:t>motio</a:t>
            </a:r>
            <a:r>
              <a:rPr lang="en-US" sz="1700" dirty="0" smtClean="0"/>
              <a:t> </a:t>
            </a:r>
            <a:r>
              <a:rPr lang="en-US" sz="1700" dirty="0" err="1" smtClean="0"/>
              <a:t>si</a:t>
            </a:r>
            <a:r>
              <a:rPr lang="en-US" sz="1700" dirty="0" smtClean="0"/>
              <a:t> motional;</a:t>
            </a:r>
          </a:p>
          <a:p>
            <a:pPr lvl="0"/>
            <a:r>
              <a:rPr lang="en-US" sz="1700" dirty="0" err="1" smtClean="0"/>
              <a:t>copiii</a:t>
            </a:r>
            <a:r>
              <a:rPr lang="en-US" sz="1700" dirty="0" smtClean="0"/>
              <a:t> nu </a:t>
            </a:r>
            <a:r>
              <a:rPr lang="en-US" sz="1700" dirty="0" err="1" smtClean="0"/>
              <a:t>sunt</a:t>
            </a:r>
            <a:r>
              <a:rPr lang="en-US" sz="1700" dirty="0" smtClean="0"/>
              <a:t> </a:t>
            </a:r>
            <a:r>
              <a:rPr lang="en-US" sz="1700" dirty="0" err="1" smtClean="0"/>
              <a:t>corectati</a:t>
            </a:r>
            <a:r>
              <a:rPr lang="en-US" sz="1700" dirty="0" smtClean="0"/>
              <a:t>, nu </a:t>
            </a:r>
            <a:r>
              <a:rPr lang="en-US" sz="1700" dirty="0" err="1" smtClean="0"/>
              <a:t>li</a:t>
            </a:r>
            <a:r>
              <a:rPr lang="en-US" sz="1700" dirty="0" smtClean="0"/>
              <a:t> se face </a:t>
            </a:r>
            <a:r>
              <a:rPr lang="en-US" sz="1700" dirty="0" err="1" smtClean="0"/>
              <a:t>observatie</a:t>
            </a:r>
            <a:r>
              <a:rPr lang="en-US" sz="1700" dirty="0" smtClean="0"/>
              <a:t> </a:t>
            </a:r>
            <a:r>
              <a:rPr lang="en-US" sz="1700" dirty="0" err="1" smtClean="0"/>
              <a:t>si</a:t>
            </a:r>
            <a:r>
              <a:rPr lang="en-US" sz="1700" dirty="0" smtClean="0"/>
              <a:t> nu </a:t>
            </a:r>
            <a:r>
              <a:rPr lang="en-US" sz="1700" dirty="0" err="1" smtClean="0"/>
              <a:t>li</a:t>
            </a:r>
            <a:r>
              <a:rPr lang="en-US" sz="1700" dirty="0" smtClean="0"/>
              <a:t> se </a:t>
            </a:r>
            <a:r>
              <a:rPr lang="en-US" sz="1700" dirty="0" err="1" smtClean="0"/>
              <a:t>promit</a:t>
            </a:r>
            <a:r>
              <a:rPr lang="en-US" sz="1700" dirty="0" smtClean="0"/>
              <a:t> recompense </a:t>
            </a:r>
            <a:r>
              <a:rPr lang="en-US" sz="1700" dirty="0" err="1" smtClean="0"/>
              <a:t>daca</a:t>
            </a:r>
            <a:r>
              <a:rPr lang="en-US" sz="1700" dirty="0" smtClean="0"/>
              <a:t> </a:t>
            </a:r>
            <a:r>
              <a:rPr lang="en-US" sz="1700" dirty="0" err="1" smtClean="0"/>
              <a:t>fac</a:t>
            </a:r>
            <a:r>
              <a:rPr lang="en-US" sz="1700" dirty="0" smtClean="0"/>
              <a:t> un </a:t>
            </a:r>
            <a:r>
              <a:rPr lang="en-US" sz="1700" dirty="0" err="1" smtClean="0"/>
              <a:t>anumit</a:t>
            </a:r>
            <a:r>
              <a:rPr lang="en-US" sz="1700" dirty="0" smtClean="0"/>
              <a:t> </a:t>
            </a:r>
            <a:r>
              <a:rPr lang="en-US" sz="1700" dirty="0" err="1" smtClean="0"/>
              <a:t>lucru</a:t>
            </a:r>
            <a:r>
              <a:rPr lang="en-US" sz="1700" dirty="0" smtClean="0"/>
              <a:t>; in </a:t>
            </a:r>
            <a:r>
              <a:rPr lang="en-US" sz="1700" dirty="0" err="1" smtClean="0"/>
              <a:t>cazul</a:t>
            </a:r>
            <a:r>
              <a:rPr lang="en-US" sz="1700" dirty="0" smtClean="0"/>
              <a:t> in care </a:t>
            </a:r>
            <a:r>
              <a:rPr lang="en-US" sz="1700" dirty="0" err="1" smtClean="0"/>
              <a:t>copilul</a:t>
            </a:r>
            <a:r>
              <a:rPr lang="en-US" sz="1700" dirty="0" smtClean="0"/>
              <a:t> face o </a:t>
            </a:r>
            <a:r>
              <a:rPr lang="en-US" sz="1700" dirty="0" err="1" smtClean="0"/>
              <a:t>greseala</a:t>
            </a:r>
            <a:r>
              <a:rPr lang="en-US" sz="1700" dirty="0" smtClean="0"/>
              <a:t> </a:t>
            </a:r>
            <a:r>
              <a:rPr lang="en-US" sz="1700" dirty="0" err="1" smtClean="0"/>
              <a:t>este</a:t>
            </a:r>
            <a:r>
              <a:rPr lang="en-US" sz="1700" dirty="0" smtClean="0"/>
              <a:t> </a:t>
            </a:r>
            <a:r>
              <a:rPr lang="en-US" sz="1700" dirty="0" err="1" smtClean="0"/>
              <a:t>indrumat</a:t>
            </a:r>
            <a:r>
              <a:rPr lang="en-US" sz="1700" dirty="0" smtClean="0"/>
              <a:t> ca </a:t>
            </a:r>
            <a:r>
              <a:rPr lang="en-US" sz="1700" dirty="0" err="1" smtClean="0"/>
              <a:t>dupa</a:t>
            </a:r>
            <a:r>
              <a:rPr lang="en-US" sz="1700" dirty="0" smtClean="0"/>
              <a:t> un </a:t>
            </a:r>
            <a:r>
              <a:rPr lang="en-US" sz="1700" dirty="0" err="1" smtClean="0"/>
              <a:t>timp</a:t>
            </a:r>
            <a:r>
              <a:rPr lang="en-US" sz="1700" dirty="0" smtClean="0"/>
              <a:t> </a:t>
            </a:r>
            <a:r>
              <a:rPr lang="en-US" sz="1700" dirty="0" err="1" smtClean="0"/>
              <a:t>sa</a:t>
            </a:r>
            <a:r>
              <a:rPr lang="en-US" sz="1700" dirty="0" smtClean="0"/>
              <a:t> </a:t>
            </a:r>
            <a:r>
              <a:rPr lang="en-US" sz="1700" dirty="0" err="1" smtClean="0"/>
              <a:t>reia</a:t>
            </a:r>
            <a:r>
              <a:rPr lang="en-US" sz="1700" dirty="0" smtClean="0"/>
              <a:t> din </a:t>
            </a:r>
            <a:r>
              <a:rPr lang="en-US" sz="1700" dirty="0" err="1" smtClean="0"/>
              <a:t>nou</a:t>
            </a:r>
            <a:r>
              <a:rPr lang="en-US" sz="1700" dirty="0" smtClean="0"/>
              <a:t> </a:t>
            </a:r>
            <a:r>
              <a:rPr lang="en-US" sz="1700" dirty="0" err="1" smtClean="0"/>
              <a:t>materialul</a:t>
            </a:r>
            <a:r>
              <a:rPr lang="en-US" sz="1700" dirty="0" smtClean="0"/>
              <a:t>;</a:t>
            </a:r>
            <a:endParaRPr lang="en-US" sz="1700" dirty="0"/>
          </a:p>
        </p:txBody>
      </p:sp>
      <p:sp>
        <p:nvSpPr>
          <p:cNvPr id="5" name="Substituent conținut 4"/>
          <p:cNvSpPr>
            <a:spLocks noGrp="1"/>
          </p:cNvSpPr>
          <p:nvPr>
            <p:ph sz="half" idx="1"/>
          </p:nvPr>
        </p:nvSpPr>
        <p:spPr>
          <a:xfrm>
            <a:off x="827584" y="5589239"/>
            <a:ext cx="6868616" cy="916113"/>
          </a:xfrm>
        </p:spPr>
        <p:txBody>
          <a:bodyPr>
            <a:normAutofit fontScale="92500"/>
          </a:bodyPr>
          <a:lstStyle/>
          <a:p>
            <a:r>
              <a:rPr lang="en-US" b="1" dirty="0" smtClean="0"/>
              <a:t>https://youtu.be/GcgN0lEh5IA</a:t>
            </a:r>
          </a:p>
          <a:p>
            <a:endParaRPr lang="en-US" dirty="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u 5"/>
          <p:cNvSpPr>
            <a:spLocks noGrp="1"/>
          </p:cNvSpPr>
          <p:nvPr>
            <p:ph type="title"/>
          </p:nvPr>
        </p:nvSpPr>
        <p:spPr>
          <a:xfrm>
            <a:off x="457200" y="320040"/>
            <a:ext cx="7787208" cy="6133296"/>
          </a:xfrm>
        </p:spPr>
        <p:txBody>
          <a:bodyPr>
            <a:normAutofit/>
          </a:bodyPr>
          <a:lstStyle/>
          <a:p>
            <a:pPr algn="ctr"/>
            <a:r>
              <a:rPr lang="en-US" dirty="0" err="1" smtClean="0"/>
              <a:t>WAlDORF</a:t>
            </a:r>
            <a:r>
              <a:rPr lang="en-US" dirty="0" smtClean="0"/>
              <a:t/>
            </a:r>
            <a:br>
              <a:rPr lang="en-US" dirty="0" smtClean="0"/>
            </a:br>
            <a:r>
              <a:rPr lang="en-US" sz="1600" dirty="0" smtClean="0">
                <a:solidFill>
                  <a:srgbClr val="FF0000"/>
                </a:solidFill>
                <a:latin typeface="+mn-lt"/>
              </a:rPr>
              <a:t>https://www.youtube.com/watch?v=wfec6eF4I_4</a:t>
            </a:r>
            <a:endParaRPr lang="en-US" sz="1600" dirty="0">
              <a:solidFill>
                <a:srgbClr val="FF0000"/>
              </a:solidFill>
              <a:latin typeface="+mn-lt"/>
            </a:endParaRPr>
          </a:p>
        </p:txBody>
      </p:sp>
      <p:pic>
        <p:nvPicPr>
          <p:cNvPr id="8" name="Substituent conținut 7" descr="W4.jpg"/>
          <p:cNvPicPr>
            <a:picLocks noGrp="1" noChangeAspect="1"/>
          </p:cNvPicPr>
          <p:nvPr>
            <p:ph idx="1"/>
          </p:nvPr>
        </p:nvPicPr>
        <p:blipFill>
          <a:blip r:embed="rId2" cstate="print"/>
          <a:stretch>
            <a:fillRect/>
          </a:stretch>
        </p:blipFill>
        <p:spPr>
          <a:xfrm>
            <a:off x="193969" y="1124745"/>
            <a:ext cx="2433815" cy="1823012"/>
          </a:xfrm>
        </p:spPr>
      </p:pic>
      <p:pic>
        <p:nvPicPr>
          <p:cNvPr id="9" name="Imagine 8" descr="W3.jpg"/>
          <p:cNvPicPr>
            <a:picLocks noChangeAspect="1"/>
          </p:cNvPicPr>
          <p:nvPr/>
        </p:nvPicPr>
        <p:blipFill>
          <a:blip r:embed="rId3" cstate="print"/>
          <a:stretch>
            <a:fillRect/>
          </a:stretch>
        </p:blipFill>
        <p:spPr>
          <a:xfrm>
            <a:off x="2771800" y="0"/>
            <a:ext cx="2448272" cy="1629214"/>
          </a:xfrm>
          <a:prstGeom prst="rect">
            <a:avLst/>
          </a:prstGeom>
        </p:spPr>
      </p:pic>
      <p:sp>
        <p:nvSpPr>
          <p:cNvPr id="10" name="Dreptunghi 9"/>
          <p:cNvSpPr/>
          <p:nvPr/>
        </p:nvSpPr>
        <p:spPr>
          <a:xfrm>
            <a:off x="2843808" y="1772816"/>
            <a:ext cx="4824536" cy="4154984"/>
          </a:xfrm>
          <a:prstGeom prst="rect">
            <a:avLst/>
          </a:prstGeom>
        </p:spPr>
        <p:txBody>
          <a:bodyPr wrap="square">
            <a:spAutoFit/>
          </a:bodyPr>
          <a:lstStyle/>
          <a:p>
            <a:r>
              <a:rPr lang="vi-VN" sz="1200" b="1" dirty="0" smtClean="0"/>
              <a:t>Importanţa ritmului în Şcoala Waldorf</a:t>
            </a:r>
            <a:endParaRPr lang="vi-VN" sz="1200" dirty="0" smtClean="0"/>
          </a:p>
          <a:p>
            <a:r>
              <a:rPr lang="vi-VN" sz="1200" dirty="0" smtClean="0"/>
              <a:t>Alternativa educaţională Waldorf completează sistemul educaţional existent; substituie unele forme de educaţie printr-o ofertă metodică şi didactică diferită sau complementară; restructurează cadrul de organizare şi funcţionare a instituţiei şcolare.</a:t>
            </a:r>
          </a:p>
          <a:p>
            <a:r>
              <a:rPr lang="vi-VN" sz="1200" dirty="0" smtClean="0"/>
              <a:t>În Şcoala Waldorf, ritmul are un rol important în educarea voinţei, urmărindu-se ritmul unei ore, al zilei, al lunii şi al anului. Ritmul orei este reliefat de împărţirea cursului principal, ce se desfăşoară la începutul cursurilor în primele două ore, în trei părţi:</a:t>
            </a:r>
          </a:p>
          <a:p>
            <a:r>
              <a:rPr lang="vi-VN" sz="1200" dirty="0" smtClean="0"/>
              <a:t>*  o partea ritmică, prin care este solicitată voinţa copilului</a:t>
            </a:r>
            <a:br>
              <a:rPr lang="vi-VN" sz="1200" dirty="0" smtClean="0"/>
            </a:br>
            <a:r>
              <a:rPr lang="vi-VN" sz="1200" dirty="0" smtClean="0"/>
              <a:t>*  o partea cognitivă care se adresează intelectului şi</a:t>
            </a:r>
            <a:br>
              <a:rPr lang="vi-VN" sz="1200" dirty="0" smtClean="0"/>
            </a:br>
            <a:r>
              <a:rPr lang="vi-VN" sz="1200" dirty="0" smtClean="0"/>
              <a:t>*  o partea de povestire care se adresează simţirii.</a:t>
            </a:r>
          </a:p>
          <a:p>
            <a:r>
              <a:rPr lang="vi-VN" sz="1200" dirty="0" smtClean="0"/>
              <a:t>Utilizarea ritmului în educaţie permite ca întreaga fiinţă a persoanei educate să fie abordată şi nu numai componenta sa intelectuală.</a:t>
            </a:r>
          </a:p>
          <a:p>
            <a:r>
              <a:rPr lang="vi-VN" sz="1200" dirty="0" smtClean="0"/>
              <a:t>Ritmul zilei presupune studierea materiilor cu caracter cognitiv în prima parte a acesteia şi a celor artistice şi practice în cea de a doua parte. Acest lucru face posibilă adâncirea subiectelor teoretice prin aplicarea lor în practică şi prin însufleţirea lor artistică.</a:t>
            </a:r>
          </a:p>
          <a:p>
            <a:r>
              <a:rPr lang="vi-VN" sz="1200" dirty="0" smtClean="0"/>
              <a:t>Ritmul lunii se referă la existenţa unor module de 2-4 săptămâni în care zilnic între orele 8 şi 10 sunt studiate materiile principale (română, matematică, fizică, chimie, geografie, istorie, biologie etc.). Aceste module poartă denumirea de epoci.</a:t>
            </a:r>
            <a:endParaRPr lang="vi-VN" sz="1200" dirty="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320040"/>
            <a:ext cx="7242048" cy="516672"/>
          </a:xfrm>
        </p:spPr>
        <p:txBody>
          <a:bodyPr>
            <a:normAutofit fontScale="90000"/>
          </a:bodyPr>
          <a:lstStyle/>
          <a:p>
            <a:pPr algn="ctr"/>
            <a:r>
              <a:rPr lang="ro-RO" dirty="0" smtClean="0">
                <a:solidFill>
                  <a:srgbClr val="0070C0"/>
                </a:solidFill>
              </a:rPr>
              <a:t>TRADIȚIONAL -</a:t>
            </a:r>
            <a:r>
              <a:rPr lang="en-US" dirty="0" smtClean="0">
                <a:solidFill>
                  <a:srgbClr val="0070C0"/>
                </a:solidFill>
              </a:rPr>
              <a:t>MONTESSORI</a:t>
            </a:r>
            <a:r>
              <a:rPr lang="ro-RO" dirty="0" smtClean="0">
                <a:solidFill>
                  <a:srgbClr val="0070C0"/>
                </a:solidFill>
              </a:rPr>
              <a:t>:</a:t>
            </a:r>
            <a:endParaRPr lang="en-US" dirty="0">
              <a:solidFill>
                <a:srgbClr val="0070C0"/>
              </a:solidFill>
            </a:endParaRPr>
          </a:p>
        </p:txBody>
      </p:sp>
      <p:sp>
        <p:nvSpPr>
          <p:cNvPr id="4" name="Substituent text 3"/>
          <p:cNvSpPr>
            <a:spLocks noGrp="1"/>
          </p:cNvSpPr>
          <p:nvPr>
            <p:ph type="body" idx="1"/>
          </p:nvPr>
        </p:nvSpPr>
        <p:spPr/>
        <p:txBody>
          <a:bodyPr/>
          <a:lstStyle/>
          <a:p>
            <a:endParaRPr lang="en-US" dirty="0"/>
          </a:p>
        </p:txBody>
      </p:sp>
      <p:sp>
        <p:nvSpPr>
          <p:cNvPr id="5" name="Substituent text 4"/>
          <p:cNvSpPr>
            <a:spLocks noGrp="1"/>
          </p:cNvSpPr>
          <p:nvPr>
            <p:ph type="body" sz="half" idx="3"/>
          </p:nvPr>
        </p:nvSpPr>
        <p:spPr/>
        <p:txBody>
          <a:bodyPr/>
          <a:lstStyle/>
          <a:p>
            <a:endParaRPr lang="en-US" dirty="0"/>
          </a:p>
        </p:txBody>
      </p:sp>
      <p:sp>
        <p:nvSpPr>
          <p:cNvPr id="3" name="Substituent conținut 2"/>
          <p:cNvSpPr>
            <a:spLocks noGrp="1"/>
          </p:cNvSpPr>
          <p:nvPr>
            <p:ph sz="quarter" idx="2"/>
          </p:nvPr>
        </p:nvSpPr>
        <p:spPr>
          <a:xfrm>
            <a:off x="457200" y="908720"/>
            <a:ext cx="3520440" cy="4917920"/>
          </a:xfrm>
        </p:spPr>
        <p:txBody>
          <a:bodyPr>
            <a:noAutofit/>
          </a:bodyPr>
          <a:lstStyle/>
          <a:p>
            <a:pPr algn="just" fontAlgn="base"/>
            <a:r>
              <a:rPr lang="vi-VN" sz="1200" dirty="0" smtClean="0">
                <a:solidFill>
                  <a:srgbClr val="C00000"/>
                </a:solidFill>
                <a:latin typeface="+mj-lt"/>
              </a:rPr>
              <a:t>​</a:t>
            </a:r>
            <a:r>
              <a:rPr lang="vi-VN" sz="1200" i="1" dirty="0" smtClean="0">
                <a:solidFill>
                  <a:srgbClr val="C00000"/>
                </a:solidFill>
                <a:latin typeface="+mj-lt"/>
              </a:rPr>
              <a:t>Tipul experienței de învățare și metodele învățământului tradițional          </a:t>
            </a:r>
            <a:endParaRPr lang="vi-VN" sz="1200" dirty="0" smtClean="0">
              <a:solidFill>
                <a:srgbClr val="C00000"/>
              </a:solidFill>
              <a:latin typeface="+mj-lt"/>
            </a:endParaRPr>
          </a:p>
          <a:p>
            <a:pPr algn="just" fontAlgn="base"/>
            <a:r>
              <a:rPr lang="vi-VN" sz="1200" i="1" dirty="0" smtClean="0">
                <a:solidFill>
                  <a:srgbClr val="C00000"/>
                </a:solidFill>
                <a:latin typeface="+mj-lt"/>
              </a:rPr>
              <a:t>​ Profesorul este în centrul activității.</a:t>
            </a:r>
            <a:r>
              <a:rPr lang="vi-VN" sz="1200" dirty="0" smtClean="0">
                <a:solidFill>
                  <a:srgbClr val="C00000"/>
                </a:solidFill>
                <a:latin typeface="+mj-lt"/>
              </a:rPr>
              <a:t>                                          </a:t>
            </a:r>
          </a:p>
          <a:p>
            <a:pPr algn="just" fontAlgn="base"/>
            <a:r>
              <a:rPr lang="vi-VN" sz="1200" i="1" dirty="0" smtClean="0">
                <a:solidFill>
                  <a:srgbClr val="C00000"/>
                </a:solidFill>
                <a:latin typeface="+mj-lt"/>
              </a:rPr>
              <a:t>Profesorul este cel care impune disciplina </a:t>
            </a:r>
            <a:endParaRPr lang="ro-RO" sz="1200" i="1" dirty="0" smtClean="0">
              <a:solidFill>
                <a:srgbClr val="C00000"/>
              </a:solidFill>
              <a:latin typeface="+mj-lt"/>
            </a:endParaRPr>
          </a:p>
          <a:p>
            <a:pPr algn="just" fontAlgn="base"/>
            <a:r>
              <a:rPr lang="ro-RO" sz="1200" i="1" dirty="0" smtClean="0">
                <a:solidFill>
                  <a:srgbClr val="C00000"/>
                </a:solidFill>
                <a:latin typeface="+mj-lt"/>
              </a:rPr>
              <a:t>P</a:t>
            </a:r>
            <a:r>
              <a:rPr lang="vi-VN" sz="1200" i="1" dirty="0" smtClean="0">
                <a:solidFill>
                  <a:srgbClr val="C00000"/>
                </a:solidFill>
                <a:latin typeface="+mj-lt"/>
              </a:rPr>
              <a:t>redarea se face cu întreaga clasă.</a:t>
            </a:r>
            <a:r>
              <a:rPr lang="vi-VN" sz="1200" dirty="0" smtClean="0">
                <a:solidFill>
                  <a:srgbClr val="C00000"/>
                </a:solidFill>
                <a:latin typeface="+mj-lt"/>
              </a:rPr>
              <a:t>                                          </a:t>
            </a:r>
          </a:p>
          <a:p>
            <a:pPr algn="just" fontAlgn="base"/>
            <a:r>
              <a:rPr lang="vi-VN" sz="1200" i="1" dirty="0" smtClean="0">
                <a:solidFill>
                  <a:srgbClr val="C00000"/>
                </a:solidFill>
                <a:latin typeface="+mj-lt"/>
              </a:rPr>
              <a:t>Grupele sunt omogene.</a:t>
            </a:r>
            <a:endParaRPr lang="en-US" sz="1200" dirty="0" smtClean="0">
              <a:solidFill>
                <a:srgbClr val="C00000"/>
              </a:solidFill>
              <a:latin typeface="+mj-lt"/>
            </a:endParaRPr>
          </a:p>
          <a:p>
            <a:pPr algn="just" fontAlgn="base"/>
            <a:r>
              <a:rPr lang="vi-VN" sz="1200" dirty="0" smtClean="0">
                <a:solidFill>
                  <a:srgbClr val="C00000"/>
                </a:solidFill>
                <a:latin typeface="+mj-lt"/>
              </a:rPr>
              <a:t> </a:t>
            </a:r>
            <a:r>
              <a:rPr lang="vi-VN" sz="1200" i="1" dirty="0" smtClean="0">
                <a:solidFill>
                  <a:srgbClr val="C00000"/>
                </a:solidFill>
                <a:latin typeface="+mj-lt"/>
              </a:rPr>
              <a:t>Toate cunoștințele sunt oferite de către profesor.</a:t>
            </a:r>
            <a:r>
              <a:rPr lang="vi-VN" sz="1200" dirty="0" smtClean="0">
                <a:solidFill>
                  <a:srgbClr val="C00000"/>
                </a:solidFill>
                <a:latin typeface="+mj-lt"/>
              </a:rPr>
              <a:t>    </a:t>
            </a:r>
            <a:endParaRPr lang="ro-RO" sz="1200" dirty="0" smtClean="0">
              <a:solidFill>
                <a:srgbClr val="C00000"/>
              </a:solidFill>
              <a:latin typeface="+mj-lt"/>
            </a:endParaRPr>
          </a:p>
          <a:p>
            <a:pPr algn="just" fontAlgn="base"/>
            <a:r>
              <a:rPr lang="vi-VN" sz="1200" i="1" dirty="0" smtClean="0">
                <a:solidFill>
                  <a:srgbClr val="C00000"/>
                </a:solidFill>
                <a:latin typeface="+mj-lt"/>
              </a:rPr>
              <a:t>Copilul are un timp de lucru stabilit de către profesor.  </a:t>
            </a:r>
            <a:endParaRPr lang="ro-RO" sz="1200" i="1" dirty="0" smtClean="0">
              <a:solidFill>
                <a:srgbClr val="C00000"/>
              </a:solidFill>
              <a:latin typeface="+mj-lt"/>
            </a:endParaRPr>
          </a:p>
          <a:p>
            <a:pPr algn="just" fontAlgn="base"/>
            <a:r>
              <a:rPr lang="vi-VN" sz="1200" i="1" dirty="0" smtClean="0">
                <a:solidFill>
                  <a:srgbClr val="C00000"/>
                </a:solidFill>
                <a:latin typeface="+mj-lt"/>
              </a:rPr>
              <a:t>Profesorul este cel care corectează greșelile copilului,  prin repetări, pedepse și  recompense.</a:t>
            </a:r>
            <a:r>
              <a:rPr lang="vi-VN" sz="1200" dirty="0" smtClean="0">
                <a:solidFill>
                  <a:srgbClr val="C00000"/>
                </a:solidFill>
                <a:latin typeface="+mj-lt"/>
              </a:rPr>
              <a:t> </a:t>
            </a:r>
            <a:r>
              <a:rPr lang="vi-VN" sz="1200" i="1" dirty="0" smtClean="0">
                <a:solidFill>
                  <a:srgbClr val="C00000"/>
                </a:solidFill>
                <a:latin typeface="+mj-lt"/>
              </a:rPr>
              <a:t>                    </a:t>
            </a:r>
            <a:endParaRPr lang="vi-VN" sz="1200" dirty="0" smtClean="0">
              <a:solidFill>
                <a:srgbClr val="C00000"/>
              </a:solidFill>
              <a:latin typeface="+mj-lt"/>
            </a:endParaRPr>
          </a:p>
          <a:p>
            <a:pPr algn="just" fontAlgn="base"/>
            <a:r>
              <a:rPr lang="vi-VN" sz="1200" i="1" dirty="0" smtClean="0">
                <a:solidFill>
                  <a:srgbClr val="C00000"/>
                </a:solidFill>
                <a:latin typeface="+mj-lt"/>
              </a:rPr>
              <a:t>Copilul are locul său, i se cere să stea liniștit și să asculte. </a:t>
            </a:r>
            <a:endParaRPr lang="vi-VN" sz="1200" dirty="0" smtClean="0">
              <a:solidFill>
                <a:srgbClr val="C00000"/>
              </a:solidFill>
              <a:latin typeface="+mj-lt"/>
            </a:endParaRPr>
          </a:p>
          <a:p>
            <a:pPr algn="just" fontAlgn="base"/>
            <a:r>
              <a:rPr lang="pt-BR" sz="1200" i="1" dirty="0" smtClean="0">
                <a:solidFill>
                  <a:srgbClr val="C00000"/>
                </a:solidFill>
                <a:latin typeface="+mj-lt"/>
              </a:rPr>
              <a:t>Ritmul instruirii este fixat de grupă și de orar.</a:t>
            </a:r>
            <a:endParaRPr lang="vi-VN" sz="1200" dirty="0" smtClean="0">
              <a:solidFill>
                <a:srgbClr val="C00000"/>
              </a:solidFill>
              <a:latin typeface="+mj-lt"/>
            </a:endParaRPr>
          </a:p>
        </p:txBody>
      </p:sp>
      <p:sp>
        <p:nvSpPr>
          <p:cNvPr id="6" name="Substituent conținut 5"/>
          <p:cNvSpPr>
            <a:spLocks noGrp="1"/>
          </p:cNvSpPr>
          <p:nvPr>
            <p:ph sz="quarter" idx="4"/>
          </p:nvPr>
        </p:nvSpPr>
        <p:spPr>
          <a:xfrm>
            <a:off x="4178808" y="836712"/>
            <a:ext cx="3520440" cy="4896544"/>
          </a:xfrm>
        </p:spPr>
        <p:txBody>
          <a:bodyPr>
            <a:noAutofit/>
          </a:bodyPr>
          <a:lstStyle/>
          <a:p>
            <a:pPr algn="just"/>
            <a:r>
              <a:rPr lang="vi-VN" sz="1100" i="1" dirty="0" smtClean="0">
                <a:solidFill>
                  <a:srgbClr val="C00000"/>
                </a:solidFill>
              </a:rPr>
              <a:t>Tipul experienței de învățare și metodele </a:t>
            </a:r>
            <a:r>
              <a:rPr lang="vi-VN" sz="1200" i="1" dirty="0" smtClean="0">
                <a:solidFill>
                  <a:srgbClr val="C00000"/>
                </a:solidFill>
                <a:latin typeface="+mj-lt"/>
              </a:rPr>
              <a:t>învățământului Montessori</a:t>
            </a:r>
            <a:endParaRPr lang="ro-RO" sz="1200" i="1" dirty="0" smtClean="0">
              <a:solidFill>
                <a:srgbClr val="C00000"/>
              </a:solidFill>
              <a:latin typeface="+mj-lt"/>
            </a:endParaRPr>
          </a:p>
          <a:p>
            <a:pPr algn="just"/>
            <a:r>
              <a:rPr lang="vi-VN" sz="1200" i="1" dirty="0" smtClean="0">
                <a:solidFill>
                  <a:srgbClr val="C00000"/>
                </a:solidFill>
                <a:latin typeface="+mj-lt"/>
              </a:rPr>
              <a:t>Profesorul are rolul de ghid, nu intervine în clasă.</a:t>
            </a:r>
            <a:endParaRPr lang="ro-RO" sz="1200" i="1" dirty="0" smtClean="0">
              <a:solidFill>
                <a:srgbClr val="C00000"/>
              </a:solidFill>
              <a:latin typeface="+mj-lt"/>
            </a:endParaRPr>
          </a:p>
          <a:p>
            <a:pPr algn="just"/>
            <a:r>
              <a:rPr lang="vi-VN" sz="1200" i="1" dirty="0" smtClean="0">
                <a:solidFill>
                  <a:srgbClr val="C00000"/>
                </a:solidFill>
                <a:latin typeface="+mj-lt"/>
              </a:rPr>
              <a:t>Mediul și metoda încurajează autodisciplina.</a:t>
            </a:r>
            <a:endParaRPr lang="ro-RO" sz="1200" i="1" dirty="0" smtClean="0">
              <a:solidFill>
                <a:srgbClr val="C00000"/>
              </a:solidFill>
              <a:latin typeface="+mj-lt"/>
            </a:endParaRPr>
          </a:p>
          <a:p>
            <a:pPr algn="just"/>
            <a:r>
              <a:rPr lang="ro-RO" sz="1200" i="1" dirty="0" smtClean="0">
                <a:solidFill>
                  <a:srgbClr val="C00000"/>
                </a:solidFill>
                <a:latin typeface="+mj-lt"/>
              </a:rPr>
              <a:t>P</a:t>
            </a:r>
            <a:r>
              <a:rPr lang="vi-VN" sz="1200" i="1" dirty="0" smtClean="0">
                <a:solidFill>
                  <a:srgbClr val="C00000"/>
                </a:solidFill>
                <a:latin typeface="+mj-lt"/>
              </a:rPr>
              <a:t>redarea este, în principal, individuală.</a:t>
            </a:r>
            <a:endParaRPr lang="ro-RO" sz="1200" i="1" dirty="0" smtClean="0">
              <a:solidFill>
                <a:srgbClr val="C00000"/>
              </a:solidFill>
              <a:latin typeface="+mj-lt"/>
            </a:endParaRPr>
          </a:p>
          <a:p>
            <a:pPr algn="just"/>
            <a:r>
              <a:rPr lang="vi-VN" sz="1200" dirty="0" smtClean="0">
                <a:solidFill>
                  <a:srgbClr val="C00000"/>
                </a:solidFill>
                <a:latin typeface="+mj-lt"/>
              </a:rPr>
              <a:t> </a:t>
            </a:r>
            <a:r>
              <a:rPr lang="vi-VN" sz="1200" i="1" dirty="0" smtClean="0">
                <a:solidFill>
                  <a:srgbClr val="C00000"/>
                </a:solidFill>
                <a:latin typeface="+mj-lt"/>
              </a:rPr>
              <a:t>Grupele sunt eterogene (3-6ani, 6-12 ani)</a:t>
            </a:r>
            <a:endParaRPr lang="ro-RO" sz="1200" i="1" dirty="0" smtClean="0">
              <a:solidFill>
                <a:srgbClr val="C00000"/>
              </a:solidFill>
              <a:latin typeface="+mj-lt"/>
            </a:endParaRPr>
          </a:p>
          <a:p>
            <a:pPr algn="just" fontAlgn="base"/>
            <a:r>
              <a:rPr lang="vi-VN" sz="1200" dirty="0" smtClean="0">
                <a:solidFill>
                  <a:srgbClr val="C00000"/>
                </a:solidFill>
                <a:latin typeface="+mj-lt"/>
              </a:rPr>
              <a:t> </a:t>
            </a:r>
            <a:r>
              <a:rPr lang="vi-VN" sz="1200" i="1" dirty="0" smtClean="0">
                <a:solidFill>
                  <a:srgbClr val="C00000"/>
                </a:solidFill>
                <a:latin typeface="+mj-lt"/>
              </a:rPr>
              <a:t>Cunoștințele sunt descoperite de către copil prin lucrul cu materialele Montessori iar lucrul în grup îi încurajează pe  copii să învețe singuri și să se ajute reciproc.</a:t>
            </a:r>
            <a:endParaRPr lang="ro-RO" sz="1200" i="1" dirty="0" smtClean="0">
              <a:solidFill>
                <a:srgbClr val="C00000"/>
              </a:solidFill>
              <a:latin typeface="+mj-lt"/>
            </a:endParaRPr>
          </a:p>
          <a:p>
            <a:pPr algn="just" fontAlgn="base"/>
            <a:r>
              <a:rPr lang="vi-VN" sz="1200" i="1" dirty="0" smtClean="0">
                <a:solidFill>
                  <a:srgbClr val="C00000"/>
                </a:solidFill>
                <a:latin typeface="+mj-lt"/>
              </a:rPr>
              <a:t>  Copilul are libertatea de a decide asupra timpului de lucru pe   care îl alocă proiectului ales de el.</a:t>
            </a:r>
            <a:endParaRPr lang="vi-VN" sz="1200" dirty="0" smtClean="0">
              <a:solidFill>
                <a:srgbClr val="C00000"/>
              </a:solidFill>
              <a:latin typeface="+mj-lt"/>
            </a:endParaRPr>
          </a:p>
          <a:p>
            <a:pPr algn="just" fontAlgn="base"/>
            <a:r>
              <a:rPr lang="vi-VN" sz="1200" dirty="0" smtClean="0">
                <a:solidFill>
                  <a:srgbClr val="C00000"/>
                </a:solidFill>
                <a:latin typeface="+mj-lt"/>
              </a:rPr>
              <a:t>  </a:t>
            </a:r>
            <a:r>
              <a:rPr lang="vi-VN" sz="1200" i="1" dirty="0" smtClean="0">
                <a:solidFill>
                  <a:srgbClr val="C00000"/>
                </a:solidFill>
                <a:latin typeface="+mj-lt"/>
              </a:rPr>
              <a:t>Materialul îl ajută pe copil să-și descopere greșelile. </a:t>
            </a:r>
            <a:r>
              <a:rPr lang="vi-VN" sz="1200" dirty="0" smtClean="0">
                <a:solidFill>
                  <a:srgbClr val="C00000"/>
                </a:solidFill>
                <a:latin typeface="+mj-lt"/>
              </a:rPr>
              <a:t>                </a:t>
            </a:r>
            <a:r>
              <a:rPr lang="vi-VN" sz="1200" i="1" dirty="0" smtClean="0">
                <a:solidFill>
                  <a:srgbClr val="C00000"/>
                </a:solidFill>
                <a:latin typeface="+mj-lt"/>
              </a:rPr>
              <a:t>.                          </a:t>
            </a:r>
            <a:endParaRPr lang="vi-VN" sz="1200" dirty="0" smtClean="0">
              <a:solidFill>
                <a:srgbClr val="C00000"/>
              </a:solidFill>
              <a:latin typeface="+mj-lt"/>
            </a:endParaRPr>
          </a:p>
          <a:p>
            <a:pPr algn="just" fontAlgn="base"/>
            <a:r>
              <a:rPr lang="en-US" sz="1200" i="1" dirty="0" err="1" smtClean="0">
                <a:solidFill>
                  <a:srgbClr val="C00000"/>
                </a:solidFill>
                <a:latin typeface="+mj-lt"/>
              </a:rPr>
              <a:t>Copilul</a:t>
            </a:r>
            <a:r>
              <a:rPr lang="en-US" sz="1200" i="1" dirty="0" smtClean="0">
                <a:solidFill>
                  <a:srgbClr val="C00000"/>
                </a:solidFill>
                <a:latin typeface="+mj-lt"/>
              </a:rPr>
              <a:t> nu </a:t>
            </a:r>
            <a:r>
              <a:rPr lang="en-US" sz="1200" i="1" dirty="0" err="1" smtClean="0">
                <a:solidFill>
                  <a:srgbClr val="C00000"/>
                </a:solidFill>
                <a:latin typeface="+mj-lt"/>
              </a:rPr>
              <a:t>este</a:t>
            </a:r>
            <a:r>
              <a:rPr lang="en-US" sz="1200" i="1" dirty="0" smtClean="0">
                <a:solidFill>
                  <a:srgbClr val="C00000"/>
                </a:solidFill>
                <a:latin typeface="+mj-lt"/>
              </a:rPr>
              <a:t> </a:t>
            </a:r>
            <a:r>
              <a:rPr lang="en-US" sz="1200" i="1" dirty="0" err="1" smtClean="0">
                <a:solidFill>
                  <a:srgbClr val="C00000"/>
                </a:solidFill>
                <a:latin typeface="+mj-lt"/>
              </a:rPr>
              <a:t>recompensat</a:t>
            </a:r>
            <a:r>
              <a:rPr lang="en-US" sz="1200" i="1" dirty="0" smtClean="0">
                <a:solidFill>
                  <a:srgbClr val="C00000"/>
                </a:solidFill>
                <a:latin typeface="+mj-lt"/>
              </a:rPr>
              <a:t>, </a:t>
            </a:r>
            <a:r>
              <a:rPr lang="en-US" sz="1200" i="1" dirty="0" err="1" smtClean="0">
                <a:solidFill>
                  <a:srgbClr val="C00000"/>
                </a:solidFill>
                <a:latin typeface="+mj-lt"/>
              </a:rPr>
              <a:t>pedepsit</a:t>
            </a:r>
            <a:r>
              <a:rPr lang="en-US" sz="1200" i="1" dirty="0" smtClean="0">
                <a:solidFill>
                  <a:srgbClr val="C00000"/>
                </a:solidFill>
                <a:latin typeface="+mj-lt"/>
              </a:rPr>
              <a:t>, </a:t>
            </a:r>
            <a:r>
              <a:rPr lang="en-US" sz="1200" i="1" dirty="0" err="1" smtClean="0">
                <a:solidFill>
                  <a:srgbClr val="C00000"/>
                </a:solidFill>
                <a:latin typeface="+mj-lt"/>
              </a:rPr>
              <a:t>notat</a:t>
            </a:r>
            <a:r>
              <a:rPr lang="en-US" sz="1200" i="1" dirty="0" smtClean="0">
                <a:solidFill>
                  <a:srgbClr val="C00000"/>
                </a:solidFill>
                <a:latin typeface="+mj-lt"/>
              </a:rPr>
              <a:t> </a:t>
            </a:r>
            <a:r>
              <a:rPr lang="en-US" sz="1200" i="1" dirty="0" err="1" smtClean="0">
                <a:solidFill>
                  <a:srgbClr val="C00000"/>
                </a:solidFill>
                <a:latin typeface="+mj-lt"/>
              </a:rPr>
              <a:t>sau</a:t>
            </a:r>
            <a:r>
              <a:rPr lang="en-US" sz="1200" i="1" dirty="0" smtClean="0">
                <a:solidFill>
                  <a:srgbClr val="C00000"/>
                </a:solidFill>
                <a:latin typeface="+mj-lt"/>
              </a:rPr>
              <a:t> </a:t>
            </a:r>
            <a:r>
              <a:rPr lang="en-US" sz="1200" i="1" dirty="0" err="1" smtClean="0">
                <a:solidFill>
                  <a:srgbClr val="C00000"/>
                </a:solidFill>
                <a:latin typeface="+mj-lt"/>
              </a:rPr>
              <a:t>etichetat</a:t>
            </a:r>
            <a:r>
              <a:rPr lang="en-US" sz="1200" i="1" dirty="0" smtClean="0">
                <a:solidFill>
                  <a:srgbClr val="C00000"/>
                </a:solidFill>
                <a:latin typeface="+mj-lt"/>
              </a:rPr>
              <a:t>.</a:t>
            </a:r>
            <a:r>
              <a:rPr lang="vi-VN" sz="1200" dirty="0" smtClean="0">
                <a:solidFill>
                  <a:srgbClr val="C00000"/>
                </a:solidFill>
                <a:latin typeface="+mj-lt"/>
              </a:rPr>
              <a:t>           </a:t>
            </a:r>
            <a:endParaRPr lang="ro-RO" sz="1200" dirty="0" smtClean="0">
              <a:solidFill>
                <a:srgbClr val="C00000"/>
              </a:solidFill>
              <a:latin typeface="+mj-lt"/>
            </a:endParaRPr>
          </a:p>
          <a:p>
            <a:pPr algn="just" fontAlgn="base"/>
            <a:r>
              <a:rPr lang="it-IT" sz="1200" i="1" dirty="0" smtClean="0">
                <a:solidFill>
                  <a:srgbClr val="C00000"/>
                </a:solidFill>
                <a:latin typeface="+mj-lt"/>
              </a:rPr>
              <a:t>Copilul se poate deplasa prin clasă fără a perturba activitatea  </a:t>
            </a:r>
            <a:r>
              <a:rPr lang="vi-VN" sz="1200" i="1" dirty="0" smtClean="0">
                <a:solidFill>
                  <a:srgbClr val="C00000"/>
                </a:solidFill>
                <a:latin typeface="+mj-lt"/>
              </a:rPr>
              <a:t>altor copii; poate alege să lucreze individual sau în grup;</a:t>
            </a:r>
            <a:endParaRPr lang="ro-RO" sz="1200" i="1" dirty="0" smtClean="0">
              <a:solidFill>
                <a:srgbClr val="C00000"/>
              </a:solidFill>
              <a:latin typeface="+mj-lt"/>
            </a:endParaRPr>
          </a:p>
          <a:p>
            <a:pPr algn="just" fontAlgn="base"/>
            <a:r>
              <a:rPr lang="vi-VN" sz="1200" i="1" dirty="0" smtClean="0">
                <a:solidFill>
                  <a:srgbClr val="C00000"/>
                </a:solidFill>
                <a:latin typeface="+mj-lt"/>
              </a:rPr>
              <a:t>Copilul învață în ritmul său propriu.</a:t>
            </a:r>
            <a:r>
              <a:rPr lang="vi-VN" sz="1200" dirty="0" smtClean="0">
                <a:solidFill>
                  <a:srgbClr val="C00000"/>
                </a:solidFill>
                <a:latin typeface="+mj-lt"/>
              </a:rPr>
              <a:t>                                                 </a:t>
            </a:r>
          </a:p>
          <a:p>
            <a:pPr algn="just"/>
            <a:endParaRPr lang="ro-RO" sz="1200" i="1" dirty="0" smtClean="0">
              <a:latin typeface="+mj-lt"/>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ro-RO" dirty="0" smtClean="0">
                <a:solidFill>
                  <a:srgbClr val="C00000"/>
                </a:solidFill>
              </a:rPr>
              <a:t>MONTESSORI/WA</a:t>
            </a:r>
            <a:r>
              <a:rPr lang="en-US" dirty="0" smtClean="0">
                <a:solidFill>
                  <a:srgbClr val="C00000"/>
                </a:solidFill>
              </a:rPr>
              <a:t>l</a:t>
            </a:r>
            <a:r>
              <a:rPr lang="ro-RO" dirty="0" smtClean="0">
                <a:solidFill>
                  <a:srgbClr val="C00000"/>
                </a:solidFill>
              </a:rPr>
              <a:t>DORF</a:t>
            </a:r>
            <a:endParaRPr lang="en-US" dirty="0">
              <a:solidFill>
                <a:srgbClr val="C00000"/>
              </a:solidFill>
            </a:endParaRPr>
          </a:p>
        </p:txBody>
      </p:sp>
      <p:pic>
        <p:nvPicPr>
          <p:cNvPr id="8" name="Substituent conținut 7" descr="W3.jpg"/>
          <p:cNvPicPr>
            <a:picLocks noGrp="1" noChangeAspect="1"/>
          </p:cNvPicPr>
          <p:nvPr>
            <p:ph sz="half" idx="2"/>
          </p:nvPr>
        </p:nvPicPr>
        <p:blipFill>
          <a:blip r:embed="rId2" cstate="print"/>
          <a:stretch>
            <a:fillRect/>
          </a:stretch>
        </p:blipFill>
        <p:spPr>
          <a:xfrm>
            <a:off x="4204292" y="2420888"/>
            <a:ext cx="3694806" cy="2808312"/>
          </a:xfrm>
          <a:effectLst>
            <a:innerShdw blurRad="114300">
              <a:prstClr val="black"/>
            </a:innerShdw>
            <a:reflection blurRad="6350" stA="50000" endA="300" endPos="55500" dist="50800" dir="5400000" sy="-100000" algn="bl" rotWithShape="0"/>
          </a:effectLst>
          <a:scene3d>
            <a:camera prst="orthographicFront"/>
            <a:lightRig rig="threePt" dir="t"/>
          </a:scene3d>
          <a:sp3d>
            <a:bevelT prst="convex"/>
          </a:sp3d>
        </p:spPr>
      </p:pic>
      <p:pic>
        <p:nvPicPr>
          <p:cNvPr id="9" name="Substituent conținut 8" descr="M3.jpg"/>
          <p:cNvPicPr>
            <a:picLocks noGrp="1" noChangeAspect="1"/>
          </p:cNvPicPr>
          <p:nvPr>
            <p:ph sz="half" idx="1"/>
          </p:nvPr>
        </p:nvPicPr>
        <p:blipFill>
          <a:blip r:embed="rId3" cstate="print"/>
          <a:stretch>
            <a:fillRect/>
          </a:stretch>
        </p:blipFill>
        <p:spPr>
          <a:xfrm>
            <a:off x="175588" y="2204864"/>
            <a:ext cx="3676332" cy="3312368"/>
          </a:xfrm>
          <a:effectLst>
            <a:glow rad="228600">
              <a:schemeClr val="accent3">
                <a:satMod val="175000"/>
                <a:alpha val="40000"/>
              </a:schemeClr>
            </a:glow>
            <a:outerShdw blurRad="50800" dist="25000" dir="5400000" rotWithShape="0">
              <a:schemeClr val="accent2">
                <a:shade val="30000"/>
                <a:satMod val="150000"/>
                <a:alpha val="38000"/>
              </a:schemeClr>
            </a:outerShdw>
            <a:reflection blurRad="6350" stA="50000" endA="300" endPos="55500" dist="50800" dir="5400000" sy="-100000" algn="bl" rotWithShape="0"/>
          </a:effectLst>
          <a:scene3d>
            <a:camera prst="obliqueTopRight"/>
            <a:lightRig rig="threePt" dir="t"/>
          </a:scene3d>
          <a:sp3d>
            <a:bevelT/>
          </a:sp3d>
        </p:spPr>
        <p:style>
          <a:lnRef idx="1">
            <a:schemeClr val="accent2"/>
          </a:lnRef>
          <a:fillRef idx="2">
            <a:schemeClr val="accent2"/>
          </a:fillRef>
          <a:effectRef idx="1">
            <a:schemeClr val="accent2"/>
          </a:effectRef>
          <a:fontRef idx="minor">
            <a:schemeClr val="dk1"/>
          </a:fontRef>
        </p:style>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u 4"/>
          <p:cNvSpPr>
            <a:spLocks noGrp="1"/>
          </p:cNvSpPr>
          <p:nvPr>
            <p:ph type="title"/>
          </p:nvPr>
        </p:nvSpPr>
        <p:spPr>
          <a:xfrm>
            <a:off x="457200" y="320040"/>
            <a:ext cx="7242048" cy="1812816"/>
          </a:xfrm>
        </p:spPr>
        <p:txBody>
          <a:bodyPr/>
          <a:lstStyle/>
          <a:p>
            <a:pPr algn="ctr"/>
            <a:r>
              <a:rPr lang="ro-RO" dirty="0" smtClean="0">
                <a:solidFill>
                  <a:schemeClr val="bg2">
                    <a:lumMod val="50000"/>
                  </a:schemeClr>
                </a:solidFill>
              </a:rPr>
              <a:t>BIBLIOGRAFIE:</a:t>
            </a:r>
            <a:endParaRPr lang="en-US" dirty="0">
              <a:solidFill>
                <a:schemeClr val="bg2">
                  <a:lumMod val="50000"/>
                </a:schemeClr>
              </a:solidFill>
            </a:endParaRPr>
          </a:p>
        </p:txBody>
      </p:sp>
      <p:sp>
        <p:nvSpPr>
          <p:cNvPr id="6" name="Substituent conținut 5"/>
          <p:cNvSpPr>
            <a:spLocks noGrp="1"/>
          </p:cNvSpPr>
          <p:nvPr>
            <p:ph sz="half" idx="1"/>
          </p:nvPr>
        </p:nvSpPr>
        <p:spPr>
          <a:xfrm>
            <a:off x="457200" y="3140968"/>
            <a:ext cx="3520440" cy="2985196"/>
          </a:xfrm>
        </p:spPr>
        <p:style>
          <a:lnRef idx="1">
            <a:schemeClr val="accent4"/>
          </a:lnRef>
          <a:fillRef idx="2">
            <a:schemeClr val="accent4"/>
          </a:fillRef>
          <a:effectRef idx="1">
            <a:schemeClr val="accent4"/>
          </a:effectRef>
          <a:fontRef idx="minor">
            <a:schemeClr val="dk1"/>
          </a:fontRef>
        </p:style>
        <p:txBody>
          <a:bodyPr/>
          <a:lstStyle/>
          <a:p>
            <a:r>
              <a:rPr lang="en-US" sz="2000" dirty="0" smtClean="0"/>
              <a:t>http://waldorf.ro/pedagogia-waldorf/</a:t>
            </a:r>
            <a:endParaRPr lang="ro-RO" sz="2000" dirty="0" smtClean="0"/>
          </a:p>
          <a:p>
            <a:endParaRPr lang="en-US" dirty="0"/>
          </a:p>
        </p:txBody>
      </p:sp>
      <p:sp>
        <p:nvSpPr>
          <p:cNvPr id="7" name="Substituent conținut 6"/>
          <p:cNvSpPr>
            <a:spLocks noGrp="1"/>
          </p:cNvSpPr>
          <p:nvPr>
            <p:ph sz="half" idx="2"/>
          </p:nvPr>
        </p:nvSpPr>
        <p:spPr>
          <a:xfrm>
            <a:off x="4178808" y="3140968"/>
            <a:ext cx="3520440" cy="2985196"/>
          </a:xfrm>
        </p:spPr>
        <p:style>
          <a:lnRef idx="1">
            <a:schemeClr val="accent3"/>
          </a:lnRef>
          <a:fillRef idx="3">
            <a:schemeClr val="accent3"/>
          </a:fillRef>
          <a:effectRef idx="2">
            <a:schemeClr val="accent3"/>
          </a:effectRef>
          <a:fontRef idx="minor">
            <a:schemeClr val="lt1"/>
          </a:fontRef>
        </p:style>
        <p:txBody>
          <a:bodyPr>
            <a:normAutofit/>
          </a:bodyPr>
          <a:lstStyle/>
          <a:p>
            <a:r>
              <a:rPr lang="en-US" sz="2000" dirty="0" smtClean="0"/>
              <a:t>https://www.montessori-medias.com/descrierea-metodei-montessori</a:t>
            </a:r>
            <a:endParaRPr lang="en-US" sz="2000" dirty="0"/>
          </a:p>
        </p:txBody>
      </p:sp>
    </p:spTree>
  </p:cSld>
  <p:clrMapOvr>
    <a:masterClrMapping/>
  </p:clrMapOvr>
  <p:transition>
    <p:strip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23538B1236BD4183DB97179FEC89A7" ma:contentTypeVersion="10" ma:contentTypeDescription="Create a new document." ma:contentTypeScope="" ma:versionID="c6246d4430453526f4c23c7d25d1912b">
  <xsd:schema xmlns:xsd="http://www.w3.org/2001/XMLSchema" xmlns:xs="http://www.w3.org/2001/XMLSchema" xmlns:p="http://schemas.microsoft.com/office/2006/metadata/properties" xmlns:ns2="6a02b1fc-22e1-4400-8d9c-072e1cc7e819" targetNamespace="http://schemas.microsoft.com/office/2006/metadata/properties" ma:root="true" ma:fieldsID="8141736f2a8b811515638f1637aa629b" ns2:_="">
    <xsd:import namespace="6a02b1fc-22e1-4400-8d9c-072e1cc7e81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02b1fc-22e1-4400-8d9c-072e1cc7e8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DC5BB9-D9BE-4BF0-847F-DABECB97076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C6A0D0F-D5B1-4528-AA00-38C4A980F15C}">
  <ds:schemaRefs>
    <ds:schemaRef ds:uri="http://schemas.microsoft.com/sharepoint/v3/contenttype/forms"/>
  </ds:schemaRefs>
</ds:datastoreItem>
</file>

<file path=customXml/itemProps3.xml><?xml version="1.0" encoding="utf-8"?>
<ds:datastoreItem xmlns:ds="http://schemas.openxmlformats.org/officeDocument/2006/customXml" ds:itemID="{A4726DF2-AE5F-42D6-B62D-F859293252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02b1fc-22e1-4400-8d9c-072e1cc7e8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Paper</Template>
  <TotalTime>93</TotalTime>
  <Words>762</Words>
  <Application>Microsoft Office PowerPoint</Application>
  <PresentationFormat>On-screen Show (4:3)</PresentationFormat>
  <Paragraphs>58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METODE ALTERNATIVE DE PREDARE </vt:lpstr>
      <vt:lpstr>WALDORF</vt:lpstr>
      <vt:lpstr>CE STIM DESPRE</vt:lpstr>
      <vt:lpstr>CE STIM DESPRE WALDORF  </vt:lpstr>
      <vt:lpstr>Asa veti intelege mai bine!</vt:lpstr>
      <vt:lpstr>WAlDORF https://www.youtube.com/watch?v=wfec6eF4I_4</vt:lpstr>
      <vt:lpstr>TRADIȚIONAL -MONTESSORI:</vt:lpstr>
      <vt:lpstr>MONTESSORI/WAlDORF</vt:lpstr>
      <vt:lpstr>BIBLIOGRAFIE:</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METODE ALTERNATIVE DE PREDARE</dc:title>
  <dc:creator>vanillaicedan</dc:creator>
  <cp:lastModifiedBy>Amalia</cp:lastModifiedBy>
  <cp:revision>12</cp:revision>
  <dcterms:created xsi:type="dcterms:W3CDTF">2021-12-04T18:10:12Z</dcterms:created>
  <dcterms:modified xsi:type="dcterms:W3CDTF">2022-04-06T18:21:59Z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0x0101002023538B1236BD4183DB97179FEC89A7</vt:lpwstr>
  </property>
</Properties>
</file>