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sldIdLst>
    <p:sldId id="256" r:id="rId5"/>
    <p:sldId id="257" r:id="rId6"/>
    <p:sldId id="268" r:id="rId7"/>
    <p:sldId id="258" r:id="rId8"/>
    <p:sldId id="269" r:id="rId9"/>
    <p:sldId id="259" r:id="rId10"/>
    <p:sldId id="270" r:id="rId11"/>
    <p:sldId id="260" r:id="rId12"/>
    <p:sldId id="271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9" autoAdjust="0"/>
    <p:restoredTop sz="86323" autoAdjust="0"/>
  </p:normalViewPr>
  <p:slideViewPr>
    <p:cSldViewPr>
      <p:cViewPr>
        <p:scale>
          <a:sx n="77" d="100"/>
          <a:sy n="77" d="100"/>
        </p:scale>
        <p:origin x="-85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4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6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80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8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0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7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3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9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1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0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7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4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98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coalamonterra.ro/blog/going-ou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96232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 DE EFICIENTA ESTE METODA MONTESSORI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INVATAMANTUL PRIMAR?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/>
              <a:t> „</a:t>
            </a:r>
            <a:r>
              <a:rPr lang="en-US" b="1" dirty="0" err="1"/>
              <a:t>Descoperirea</a:t>
            </a:r>
            <a:r>
              <a:rPr lang="en-US" b="1" dirty="0"/>
              <a:t> </a:t>
            </a:r>
            <a:r>
              <a:rPr lang="en-US" b="1" dirty="0" err="1"/>
              <a:t>comorilor</a:t>
            </a:r>
            <a:r>
              <a:rPr lang="en-US" b="1" dirty="0"/>
              <a:t> care </a:t>
            </a:r>
            <a:r>
              <a:rPr lang="en-US" b="1" dirty="0" err="1"/>
              <a:t>zac</a:t>
            </a:r>
            <a:r>
              <a:rPr lang="en-US" b="1" dirty="0"/>
              <a:t> </a:t>
            </a:r>
            <a:r>
              <a:rPr lang="en-US" b="1" dirty="0" err="1"/>
              <a:t>ascunse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universul</a:t>
            </a:r>
            <a:r>
              <a:rPr lang="en-US" b="1" dirty="0"/>
              <a:t> </a:t>
            </a:r>
            <a:r>
              <a:rPr lang="en-US" b="1" dirty="0" err="1"/>
              <a:t>psihic</a:t>
            </a:r>
            <a:r>
              <a:rPr lang="en-US" b="1" dirty="0"/>
              <a:t> al </a:t>
            </a:r>
            <a:r>
              <a:rPr lang="en-US" b="1" dirty="0" err="1"/>
              <a:t>primei</a:t>
            </a:r>
            <a:r>
              <a:rPr lang="en-US" b="1" dirty="0"/>
              <a:t> </a:t>
            </a:r>
            <a:r>
              <a:rPr lang="en-US" b="1" dirty="0" err="1"/>
              <a:t>copilării</a:t>
            </a:r>
            <a:r>
              <a:rPr lang="en-US" b="1" dirty="0" smtClean="0"/>
              <a:t>”(</a:t>
            </a:r>
            <a:r>
              <a:rPr lang="en-US" b="1" dirty="0"/>
              <a:t>M. Montessori - </a:t>
            </a:r>
            <a:r>
              <a:rPr lang="en-US" b="1" dirty="0" err="1"/>
              <a:t>Minte</a:t>
            </a:r>
            <a:r>
              <a:rPr lang="en-US" b="1" dirty="0"/>
              <a:t> </a:t>
            </a:r>
            <a:r>
              <a:rPr lang="en-US" b="1" dirty="0" err="1"/>
              <a:t>absorbantă</a:t>
            </a:r>
            <a:r>
              <a:rPr lang="en-US" b="1" dirty="0"/>
              <a:t>) </a:t>
            </a:r>
            <a:r>
              <a:rPr lang="en-US" b="1" dirty="0" err="1"/>
              <a:t>transformă</a:t>
            </a:r>
            <a:r>
              <a:rPr lang="en-US" b="1" dirty="0"/>
              <a:t> </a:t>
            </a:r>
            <a:r>
              <a:rPr lang="en-US" b="1" dirty="0" err="1"/>
              <a:t>educaţia</a:t>
            </a:r>
            <a:r>
              <a:rPr lang="en-US" b="1" dirty="0"/>
              <a:t> </a:t>
            </a:r>
            <a:r>
              <a:rPr lang="en-US" b="1" dirty="0" err="1"/>
              <a:t>într</a:t>
            </a:r>
            <a:r>
              <a:rPr lang="en-US" b="1" dirty="0"/>
              <a:t>-un </a:t>
            </a:r>
            <a:r>
              <a:rPr lang="en-US" b="1" dirty="0" err="1"/>
              <a:t>ajutor</a:t>
            </a:r>
            <a:r>
              <a:rPr lang="en-US" b="1" dirty="0"/>
              <a:t> </a:t>
            </a:r>
            <a:r>
              <a:rPr lang="en-US" b="1" dirty="0" err="1"/>
              <a:t>dat</a:t>
            </a:r>
            <a:r>
              <a:rPr lang="en-US" b="1" dirty="0"/>
              <a:t> </a:t>
            </a:r>
            <a:r>
              <a:rPr lang="en-US" b="1" dirty="0" err="1"/>
              <a:t>vieţii</a:t>
            </a:r>
            <a:r>
              <a:rPr lang="en-US" b="1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3528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începutul</a:t>
            </a:r>
            <a:r>
              <a:rPr lang="en-US" dirty="0"/>
              <a:t> </a:t>
            </a:r>
            <a:r>
              <a:rPr lang="en-US" dirty="0" err="1"/>
              <a:t>anilor</a:t>
            </a:r>
            <a:r>
              <a:rPr lang="en-US" dirty="0"/>
              <a:t> 1900, dr. Maria Montessori a </a:t>
            </a:r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educaţională</a:t>
            </a:r>
            <a:r>
              <a:rPr lang="en-US" dirty="0"/>
              <a:t>,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observaţiilor</a:t>
            </a:r>
            <a:r>
              <a:rPr lang="en-US" dirty="0"/>
              <a:t> sale </a:t>
            </a:r>
            <a:r>
              <a:rPr lang="en-US" dirty="0" err="1"/>
              <a:t>ştiinţifice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comportamentului</a:t>
            </a:r>
            <a:r>
              <a:rPr lang="en-US" dirty="0"/>
              <a:t> </a:t>
            </a:r>
            <a:r>
              <a:rPr lang="en-US" dirty="0" err="1"/>
              <a:t>copiilor</a:t>
            </a:r>
            <a:r>
              <a:rPr lang="en-US" dirty="0"/>
              <a:t>. </a:t>
            </a:r>
            <a:r>
              <a:rPr lang="en-US" dirty="0" err="1"/>
              <a:t>Având</a:t>
            </a:r>
            <a:r>
              <a:rPr lang="en-US" dirty="0"/>
              <a:t> </a:t>
            </a:r>
            <a:r>
              <a:rPr lang="en-US" dirty="0" err="1"/>
              <a:t>cunoştinţe</a:t>
            </a:r>
            <a:r>
              <a:rPr lang="en-US" dirty="0"/>
              <a:t> </a:t>
            </a:r>
            <a:r>
              <a:rPr lang="en-US" dirty="0" err="1"/>
              <a:t>solide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materie</a:t>
            </a:r>
            <a:r>
              <a:rPr lang="en-US" dirty="0"/>
              <a:t> de </a:t>
            </a:r>
            <a:r>
              <a:rPr lang="en-US" dirty="0" err="1"/>
              <a:t>pedagogie</a:t>
            </a:r>
            <a:r>
              <a:rPr lang="en-US" dirty="0"/>
              <a:t>, </a:t>
            </a:r>
            <a:r>
              <a:rPr lang="en-US" dirty="0" err="1"/>
              <a:t>antropologie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psihiatrie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a </a:t>
            </a:r>
            <a:r>
              <a:rPr lang="en-US" dirty="0" err="1"/>
              <a:t>dezvoltat</a:t>
            </a:r>
            <a:r>
              <a:rPr lang="en-US" dirty="0"/>
              <a:t> </a:t>
            </a:r>
            <a:r>
              <a:rPr lang="en-US" dirty="0" err="1"/>
              <a:t>ideea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copil</a:t>
            </a:r>
            <a:r>
              <a:rPr lang="en-US" dirty="0"/>
              <a:t> se </a:t>
            </a:r>
            <a:r>
              <a:rPr lang="en-US" dirty="0" err="1"/>
              <a:t>naşte</a:t>
            </a:r>
            <a:r>
              <a:rPr lang="en-US" dirty="0"/>
              <a:t> cu un </a:t>
            </a:r>
            <a:r>
              <a:rPr lang="en-US" dirty="0" err="1"/>
              <a:t>potenţial</a:t>
            </a:r>
            <a:r>
              <a:rPr lang="en-US" dirty="0"/>
              <a:t> </a:t>
            </a:r>
            <a:r>
              <a:rPr lang="en-US" dirty="0" err="1"/>
              <a:t>unic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valorificat</a:t>
            </a:r>
            <a:r>
              <a:rPr lang="en-US" dirty="0"/>
              <a:t>, </a:t>
            </a:r>
            <a:r>
              <a:rPr lang="en-US" dirty="0" err="1"/>
              <a:t>copilul</a:t>
            </a:r>
            <a:r>
              <a:rPr lang="en-US" dirty="0"/>
              <a:t> </a:t>
            </a:r>
            <a:r>
              <a:rPr lang="en-US" dirty="0" err="1"/>
              <a:t>nefiind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un “vas </a:t>
            </a:r>
            <a:r>
              <a:rPr lang="en-US" dirty="0" err="1"/>
              <a:t>gol</a:t>
            </a:r>
            <a:r>
              <a:rPr lang="en-US" dirty="0"/>
              <a:t>” care </a:t>
            </a:r>
            <a:r>
              <a:rPr lang="en-US" dirty="0" err="1"/>
              <a:t>aşteaptă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umplut</a:t>
            </a:r>
            <a:r>
              <a:rPr lang="en-US" dirty="0"/>
              <a:t>. </a:t>
            </a:r>
            <a:r>
              <a:rPr lang="en-US" dirty="0" err="1"/>
              <a:t>Astfel</a:t>
            </a:r>
            <a:r>
              <a:rPr lang="en-US" dirty="0"/>
              <a:t> a </a:t>
            </a:r>
            <a:r>
              <a:rPr lang="en-US" dirty="0" err="1"/>
              <a:t>luat</a:t>
            </a:r>
            <a:r>
              <a:rPr lang="en-US" dirty="0"/>
              <a:t> </a:t>
            </a:r>
            <a:r>
              <a:rPr lang="en-US" dirty="0" err="1"/>
              <a:t>fiinţă</a:t>
            </a:r>
            <a:r>
              <a:rPr lang="en-US" dirty="0"/>
              <a:t> o </a:t>
            </a:r>
            <a:r>
              <a:rPr lang="en-US" dirty="0" err="1"/>
              <a:t>metodă</a:t>
            </a:r>
            <a:r>
              <a:rPr lang="en-US" dirty="0"/>
              <a:t> de </a:t>
            </a:r>
            <a:r>
              <a:rPr lang="en-US" dirty="0" err="1"/>
              <a:t>autoeducaţie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dezvoltare</a:t>
            </a:r>
            <a:r>
              <a:rPr lang="en-US" dirty="0"/>
              <a:t> care se </a:t>
            </a:r>
            <a:r>
              <a:rPr lang="en-US" dirty="0" err="1"/>
              <a:t>bucură</a:t>
            </a:r>
            <a:r>
              <a:rPr lang="en-US" dirty="0"/>
              <a:t> de </a:t>
            </a:r>
            <a:r>
              <a:rPr lang="en-US" dirty="0" err="1"/>
              <a:t>recunoaştere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toată</a:t>
            </a:r>
            <a:r>
              <a:rPr lang="en-US" dirty="0"/>
              <a:t> </a:t>
            </a:r>
            <a:r>
              <a:rPr lang="en-US" dirty="0" err="1"/>
              <a:t>lumea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Modelul</a:t>
            </a:r>
            <a:r>
              <a:rPr lang="en-US" dirty="0"/>
              <a:t> pedagogic Montessori </a:t>
            </a:r>
            <a:r>
              <a:rPr lang="en-US" dirty="0" err="1"/>
              <a:t>pune</a:t>
            </a:r>
            <a:r>
              <a:rPr lang="en-US" dirty="0"/>
              <a:t> </a:t>
            </a:r>
            <a:r>
              <a:rPr lang="en-US" dirty="0" err="1"/>
              <a:t>copilul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centru</a:t>
            </a:r>
            <a:r>
              <a:rPr lang="en-US" dirty="0"/>
              <a:t>. </a:t>
            </a:r>
            <a:r>
              <a:rPr lang="en-US" dirty="0" err="1"/>
              <a:t>Copiii</a:t>
            </a:r>
            <a:r>
              <a:rPr lang="en-US" dirty="0"/>
              <a:t> Montessori </a:t>
            </a:r>
            <a:r>
              <a:rPr lang="en-US" dirty="0" err="1"/>
              <a:t>învaţă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mediu</a:t>
            </a:r>
            <a:r>
              <a:rPr lang="en-US" dirty="0"/>
              <a:t> non-</a:t>
            </a:r>
            <a:r>
              <a:rPr lang="en-US" dirty="0" err="1"/>
              <a:t>competitiv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care-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susţine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permanenţă</a:t>
            </a:r>
            <a:r>
              <a:rPr lang="en-US" dirty="0"/>
              <a:t>, </a:t>
            </a:r>
            <a:r>
              <a:rPr lang="en-US" dirty="0" err="1"/>
              <a:t>concentrându</a:t>
            </a:r>
            <a:r>
              <a:rPr lang="en-US" dirty="0"/>
              <a:t>-se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individualitatea</a:t>
            </a:r>
            <a:r>
              <a:rPr lang="en-US" dirty="0"/>
              <a:t> </a:t>
            </a:r>
            <a:r>
              <a:rPr lang="en-US" dirty="0" err="1"/>
              <a:t>copilului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nevoile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 smtClean="0"/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6705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Teme</a:t>
            </a:r>
            <a:r>
              <a:rPr lang="en-US" dirty="0"/>
              <a:t>. </a:t>
            </a:r>
            <a:r>
              <a:rPr lang="en-US" dirty="0" err="1"/>
              <a:t>Competiție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Nu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clasa</a:t>
            </a:r>
            <a:r>
              <a:rPr lang="en-US" dirty="0"/>
              <a:t> Montessori –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metodei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a </a:t>
            </a:r>
            <a:r>
              <a:rPr lang="en-US" dirty="0" err="1"/>
              <a:t>construi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tendințele</a:t>
            </a:r>
            <a:r>
              <a:rPr lang="en-US" dirty="0"/>
              <a:t> </a:t>
            </a:r>
            <a:r>
              <a:rPr lang="en-US" dirty="0" err="1"/>
              <a:t>naturale</a:t>
            </a:r>
            <a:r>
              <a:rPr lang="en-US" dirty="0"/>
              <a:t> ale </a:t>
            </a:r>
            <a:r>
              <a:rPr lang="en-US" dirty="0" err="1"/>
              <a:t>copilului</a:t>
            </a:r>
            <a:r>
              <a:rPr lang="en-US" dirty="0"/>
              <a:t>, </a:t>
            </a:r>
            <a:r>
              <a:rPr lang="en-US" dirty="0" err="1"/>
              <a:t>predarea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naturală</a:t>
            </a:r>
            <a:r>
              <a:rPr lang="en-US" dirty="0"/>
              <a:t>, </a:t>
            </a:r>
            <a:r>
              <a:rPr lang="en-US" dirty="0" err="1"/>
              <a:t>spontană</a:t>
            </a:r>
            <a:r>
              <a:rPr lang="en-US" dirty="0"/>
              <a:t>. Se </a:t>
            </a:r>
            <a:r>
              <a:rPr lang="en-US" dirty="0" err="1"/>
              <a:t>învață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joacă</a:t>
            </a:r>
            <a:r>
              <a:rPr lang="en-US" dirty="0"/>
              <a:t>, nu ca o </a:t>
            </a:r>
            <a:r>
              <a:rPr lang="en-US" dirty="0" err="1"/>
              <a:t>obligație</a:t>
            </a:r>
            <a:r>
              <a:rPr lang="en-US" dirty="0"/>
              <a:t>, ci </a:t>
            </a:r>
            <a:r>
              <a:rPr lang="en-US" dirty="0" err="1"/>
              <a:t>hrănindu</a:t>
            </a:r>
            <a:r>
              <a:rPr lang="en-US" dirty="0"/>
              <a:t>-se </a:t>
            </a:r>
            <a:r>
              <a:rPr lang="en-US" dirty="0" err="1"/>
              <a:t>pasiunile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dorința</a:t>
            </a:r>
            <a:r>
              <a:rPr lang="en-US" dirty="0"/>
              <a:t> </a:t>
            </a:r>
            <a:r>
              <a:rPr lang="en-US" dirty="0" err="1"/>
              <a:t>intrisecă</a:t>
            </a:r>
            <a:r>
              <a:rPr lang="en-US" dirty="0"/>
              <a:t> de </a:t>
            </a:r>
            <a:r>
              <a:rPr lang="en-US" dirty="0" err="1"/>
              <a:t>învățare</a:t>
            </a:r>
            <a:r>
              <a:rPr lang="en-US" dirty="0"/>
              <a:t> a </a:t>
            </a:r>
            <a:r>
              <a:rPr lang="en-US" dirty="0" err="1"/>
              <a:t>copilului</a:t>
            </a:r>
            <a:r>
              <a:rPr lang="en-US" dirty="0"/>
              <a:t>.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urmează</a:t>
            </a:r>
            <a:r>
              <a:rPr lang="en-US" dirty="0"/>
              <a:t> </a:t>
            </a:r>
            <a:r>
              <a:rPr lang="en-US" dirty="0" err="1"/>
              <a:t>copilul</a:t>
            </a:r>
            <a:r>
              <a:rPr lang="en-US" dirty="0"/>
              <a:t>, </a:t>
            </a:r>
            <a:r>
              <a:rPr lang="en-US" dirty="0" err="1"/>
              <a:t>permițându-i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concentreze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o </a:t>
            </a:r>
            <a:r>
              <a:rPr lang="en-US" dirty="0" err="1"/>
              <a:t>activitate</a:t>
            </a:r>
            <a:r>
              <a:rPr lang="en-US" dirty="0"/>
              <a:t> care </a:t>
            </a:r>
            <a:r>
              <a:rPr lang="en-US" dirty="0" err="1"/>
              <a:t>îi</a:t>
            </a:r>
            <a:r>
              <a:rPr lang="en-US" dirty="0"/>
              <a:t> </a:t>
            </a:r>
            <a:r>
              <a:rPr lang="en-US" dirty="0" err="1"/>
              <a:t>stârnește</a:t>
            </a:r>
            <a:r>
              <a:rPr lang="en-US" dirty="0"/>
              <a:t> </a:t>
            </a:r>
            <a:r>
              <a:rPr lang="en-US" dirty="0" err="1"/>
              <a:t>interesul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a </a:t>
            </a:r>
            <a:r>
              <a:rPr lang="en-US" dirty="0" err="1"/>
              <a:t>îi</a:t>
            </a:r>
            <a:r>
              <a:rPr lang="en-US" dirty="0"/>
              <a:t> dicta cu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anume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lucreze</a:t>
            </a:r>
            <a:r>
              <a:rPr lang="en-US" dirty="0"/>
              <a:t> – </a:t>
            </a:r>
            <a:r>
              <a:rPr lang="en-US" dirty="0" err="1"/>
              <a:t>temele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reprezenta</a:t>
            </a:r>
            <a:r>
              <a:rPr lang="en-US" dirty="0"/>
              <a:t> o </a:t>
            </a:r>
            <a:r>
              <a:rPr lang="en-US" dirty="0" err="1"/>
              <a:t>constrângere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exercițiul</a:t>
            </a:r>
            <a:r>
              <a:rPr lang="en-US" dirty="0"/>
              <a:t> </a:t>
            </a:r>
            <a:r>
              <a:rPr lang="en-US" dirty="0" err="1"/>
              <a:t>învățării</a:t>
            </a:r>
            <a:r>
              <a:rPr lang="en-US" dirty="0"/>
              <a:t> nu are </a:t>
            </a:r>
            <a:r>
              <a:rPr lang="en-US" dirty="0" err="1"/>
              <a:t>nevoie</a:t>
            </a:r>
            <a:r>
              <a:rPr lang="en-US" dirty="0"/>
              <a:t> de </a:t>
            </a:r>
            <a:r>
              <a:rPr lang="en-US" dirty="0" err="1"/>
              <a:t>exersare</a:t>
            </a:r>
            <a:r>
              <a:rPr lang="en-US" dirty="0"/>
              <a:t> </a:t>
            </a:r>
            <a:r>
              <a:rPr lang="en-US" dirty="0" err="1"/>
              <a:t>forțată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fi </a:t>
            </a:r>
            <a:r>
              <a:rPr lang="en-US" dirty="0" err="1"/>
              <a:t>menținut</a:t>
            </a:r>
            <a:r>
              <a:rPr lang="en-US" dirty="0"/>
              <a:t> – </a:t>
            </a:r>
            <a:r>
              <a:rPr lang="en-US" dirty="0" err="1"/>
              <a:t>acasă</a:t>
            </a:r>
            <a:r>
              <a:rPr lang="en-US" dirty="0"/>
              <a:t> </a:t>
            </a:r>
            <a:r>
              <a:rPr lang="en-US" dirty="0" err="1"/>
              <a:t>copilul</a:t>
            </a:r>
            <a:r>
              <a:rPr lang="en-US" dirty="0"/>
              <a:t> </a:t>
            </a:r>
            <a:r>
              <a:rPr lang="en-US" dirty="0" err="1"/>
              <a:t>lucrează</a:t>
            </a:r>
            <a:r>
              <a:rPr lang="en-US" dirty="0"/>
              <a:t> cu </a:t>
            </a:r>
            <a:r>
              <a:rPr lang="en-US" dirty="0" err="1"/>
              <a:t>bucurie</a:t>
            </a:r>
            <a:r>
              <a:rPr lang="en-US" dirty="0"/>
              <a:t> conform </a:t>
            </a:r>
            <a:r>
              <a:rPr lang="en-US" dirty="0" err="1"/>
              <a:t>nevoii</a:t>
            </a:r>
            <a:r>
              <a:rPr lang="en-US" dirty="0"/>
              <a:t> </a:t>
            </a:r>
            <a:r>
              <a:rPr lang="en-US" dirty="0" err="1"/>
              <a:t>interioare</a:t>
            </a:r>
            <a:r>
              <a:rPr lang="en-US" dirty="0"/>
              <a:t> (</a:t>
            </a:r>
            <a:r>
              <a:rPr lang="en-US" dirty="0" err="1"/>
              <a:t>citește</a:t>
            </a:r>
            <a:r>
              <a:rPr lang="en-US" dirty="0"/>
              <a:t>, </a:t>
            </a:r>
            <a:r>
              <a:rPr lang="en-US" dirty="0" err="1"/>
              <a:t>scrie</a:t>
            </a:r>
            <a:r>
              <a:rPr lang="en-US" dirty="0"/>
              <a:t> </a:t>
            </a:r>
            <a:r>
              <a:rPr lang="en-US" dirty="0" err="1"/>
              <a:t>povești</a:t>
            </a:r>
            <a:r>
              <a:rPr lang="en-US" dirty="0"/>
              <a:t>/</a:t>
            </a:r>
            <a:r>
              <a:rPr lang="en-US" dirty="0" err="1"/>
              <a:t>jurnale</a:t>
            </a:r>
            <a:r>
              <a:rPr lang="en-US" dirty="0"/>
              <a:t>/</a:t>
            </a:r>
            <a:r>
              <a:rPr lang="en-US" dirty="0" err="1"/>
              <a:t>liste</a:t>
            </a:r>
            <a:r>
              <a:rPr lang="en-US" dirty="0"/>
              <a:t>, face </a:t>
            </a:r>
            <a:r>
              <a:rPr lang="en-US" dirty="0" err="1"/>
              <a:t>calcule</a:t>
            </a:r>
            <a:r>
              <a:rPr lang="en-US" dirty="0"/>
              <a:t>, </a:t>
            </a:r>
            <a:r>
              <a:rPr lang="en-US" dirty="0" err="1"/>
              <a:t>caută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subiecte</a:t>
            </a:r>
            <a:r>
              <a:rPr lang="en-US" dirty="0"/>
              <a:t> care </a:t>
            </a:r>
            <a:r>
              <a:rPr lang="en-US" dirty="0" err="1"/>
              <a:t>i</a:t>
            </a:r>
            <a:r>
              <a:rPr lang="en-US" dirty="0"/>
              <a:t>-au </a:t>
            </a:r>
            <a:r>
              <a:rPr lang="en-US" dirty="0" err="1"/>
              <a:t>stârnit</a:t>
            </a:r>
            <a:r>
              <a:rPr lang="en-US" dirty="0"/>
              <a:t> </a:t>
            </a:r>
            <a:r>
              <a:rPr lang="en-US" dirty="0" err="1"/>
              <a:t>interesul</a:t>
            </a:r>
            <a:r>
              <a:rPr lang="en-US" dirty="0"/>
              <a:t>). </a:t>
            </a:r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clasa</a:t>
            </a:r>
            <a:r>
              <a:rPr lang="en-US" dirty="0"/>
              <a:t> Montessori </a:t>
            </a:r>
            <a:r>
              <a:rPr lang="en-US" dirty="0" err="1"/>
              <a:t>copiii</a:t>
            </a:r>
            <a:r>
              <a:rPr lang="en-US" dirty="0"/>
              <a:t> nu </a:t>
            </a:r>
            <a:r>
              <a:rPr lang="en-US" dirty="0" err="1"/>
              <a:t>lucrează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de </a:t>
            </a:r>
            <a:r>
              <a:rPr lang="en-US" dirty="0" err="1"/>
              <a:t>fișe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manuale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acasă</a:t>
            </a:r>
            <a:r>
              <a:rPr lang="en-US" dirty="0"/>
              <a:t> nu au </a:t>
            </a:r>
            <a:r>
              <a:rPr lang="en-US" dirty="0" err="1"/>
              <a:t>acces</a:t>
            </a:r>
            <a:r>
              <a:rPr lang="en-US" dirty="0"/>
              <a:t> la </a:t>
            </a:r>
            <a:r>
              <a:rPr lang="en-US" dirty="0" err="1"/>
              <a:t>materialele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2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28343"/>
            <a:ext cx="632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Elevii</a:t>
            </a:r>
            <a:r>
              <a:rPr lang="en-US" dirty="0"/>
              <a:t> Montessori au o </a:t>
            </a:r>
            <a:r>
              <a:rPr lang="en-US" dirty="0" err="1"/>
              <a:t>contribuție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importantă</a:t>
            </a:r>
            <a:r>
              <a:rPr lang="en-US" dirty="0"/>
              <a:t> la </a:t>
            </a:r>
            <a:r>
              <a:rPr lang="en-US" dirty="0" err="1"/>
              <a:t>felul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li se </a:t>
            </a:r>
            <a:r>
              <a:rPr lang="en-US" dirty="0" err="1"/>
              <a:t>predă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un control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felului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învață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comparație</a:t>
            </a:r>
            <a:r>
              <a:rPr lang="en-US" dirty="0"/>
              <a:t> cu </a:t>
            </a:r>
            <a:r>
              <a:rPr lang="en-US" dirty="0" err="1"/>
              <a:t>elevii</a:t>
            </a:r>
            <a:r>
              <a:rPr lang="en-US" dirty="0"/>
              <a:t> din </a:t>
            </a:r>
            <a:r>
              <a:rPr lang="en-US" dirty="0" err="1"/>
              <a:t>învățământul</a:t>
            </a:r>
            <a:r>
              <a:rPr lang="en-US" dirty="0"/>
              <a:t> </a:t>
            </a:r>
            <a:r>
              <a:rPr lang="en-US" dirty="0" err="1"/>
              <a:t>tradițional</a:t>
            </a:r>
            <a:r>
              <a:rPr lang="en-US" dirty="0"/>
              <a:t>. Din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predarea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individuală</a:t>
            </a:r>
            <a:r>
              <a:rPr lang="en-US" dirty="0"/>
              <a:t>/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grupuri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, nu </a:t>
            </a:r>
            <a:r>
              <a:rPr lang="en-US" dirty="0" err="1"/>
              <a:t>există</a:t>
            </a:r>
            <a:r>
              <a:rPr lang="en-US" dirty="0"/>
              <a:t> teste, </a:t>
            </a:r>
            <a:r>
              <a:rPr lang="en-US" dirty="0" err="1"/>
              <a:t>competiție</a:t>
            </a:r>
            <a:r>
              <a:rPr lang="en-US" dirty="0"/>
              <a:t>, recompense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pedepse</a:t>
            </a:r>
            <a:r>
              <a:rPr lang="en-US" dirty="0"/>
              <a:t>, </a:t>
            </a:r>
            <a:r>
              <a:rPr lang="en-US" dirty="0" err="1"/>
              <a:t>considerându</a:t>
            </a:r>
            <a:r>
              <a:rPr lang="en-US" dirty="0"/>
              <a:t>-se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singurul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de care are </a:t>
            </a:r>
            <a:r>
              <a:rPr lang="en-US" dirty="0" err="1"/>
              <a:t>nevoie</a:t>
            </a:r>
            <a:r>
              <a:rPr lang="en-US" dirty="0"/>
              <a:t> un </a:t>
            </a:r>
            <a:r>
              <a:rPr lang="en-US" dirty="0" err="1"/>
              <a:t>copil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mulțumirea</a:t>
            </a:r>
            <a:r>
              <a:rPr lang="en-US" dirty="0"/>
              <a:t> de sine la </a:t>
            </a:r>
            <a:r>
              <a:rPr lang="en-US" dirty="0" err="1"/>
              <a:t>realizarea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propriile</a:t>
            </a:r>
            <a:r>
              <a:rPr lang="en-US" dirty="0"/>
              <a:t> </a:t>
            </a:r>
            <a:r>
              <a:rPr lang="en-US" dirty="0" err="1"/>
              <a:t>puteri</a:t>
            </a:r>
            <a:r>
              <a:rPr lang="en-US" dirty="0"/>
              <a:t>. </a:t>
            </a:r>
            <a:r>
              <a:rPr lang="en-US" dirty="0" err="1"/>
              <a:t>Clasa</a:t>
            </a:r>
            <a:r>
              <a:rPr lang="en-US" dirty="0"/>
              <a:t> Montessori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comunitate</a:t>
            </a:r>
            <a:r>
              <a:rPr lang="en-US" dirty="0"/>
              <a:t> la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vârstele</a:t>
            </a:r>
            <a:r>
              <a:rPr lang="en-US" dirty="0"/>
              <a:t> variate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învățarea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ritm</a:t>
            </a:r>
            <a:r>
              <a:rPr lang="en-US" dirty="0"/>
              <a:t> </a:t>
            </a:r>
            <a:r>
              <a:rPr lang="en-US" dirty="0" err="1"/>
              <a:t>propriu</a:t>
            </a:r>
            <a:r>
              <a:rPr lang="en-US" dirty="0"/>
              <a:t> </a:t>
            </a:r>
            <a:r>
              <a:rPr lang="en-US" dirty="0" err="1"/>
              <a:t>elimină</a:t>
            </a:r>
            <a:r>
              <a:rPr lang="en-US" dirty="0"/>
              <a:t> </a:t>
            </a:r>
            <a:r>
              <a:rPr lang="en-US" dirty="0" err="1"/>
              <a:t>comparațiile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copii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încurajată</a:t>
            </a:r>
            <a:r>
              <a:rPr lang="en-US" dirty="0"/>
              <a:t> </a:t>
            </a:r>
            <a:r>
              <a:rPr lang="en-US" dirty="0" err="1"/>
              <a:t>cooperarea</a:t>
            </a:r>
            <a:r>
              <a:rPr lang="en-US" dirty="0"/>
              <a:t>, </a:t>
            </a:r>
            <a:r>
              <a:rPr lang="en-US" dirty="0" err="1" smtClean="0"/>
              <a:t>colaborarea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457200"/>
            <a:ext cx="7055380" cy="5257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582341"/>
            <a:ext cx="6096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 Unicode" panose="020B0602030504020204" pitchFamily="34" charset="0"/>
              </a:rPr>
              <a:t>Bibliografie</a:t>
            </a:r>
            <a:r>
              <a:rPr lang="en-US" dirty="0">
                <a:latin typeface="Lucida Sans Unicode" panose="020B0602030504020204" pitchFamily="34" charset="0"/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</a:t>
            </a:r>
            <a:r>
              <a:rPr lang="en-US" dirty="0" smtClean="0">
                <a:latin typeface="Lucida Sans Unicode" panose="020B0602030504020204" pitchFamily="34" charset="0"/>
              </a:rPr>
              <a:t>Montessori </a:t>
            </a:r>
            <a:r>
              <a:rPr lang="en-US" dirty="0">
                <a:latin typeface="Lucida Sans Unicode" panose="020B0602030504020204" pitchFamily="34" charset="0"/>
              </a:rPr>
              <a:t>M., </a:t>
            </a:r>
            <a:r>
              <a:rPr lang="en-US" dirty="0" err="1">
                <a:latin typeface="Lucida Sans Unicode" panose="020B0602030504020204" pitchFamily="34" charset="0"/>
              </a:rPr>
              <a:t>Minte</a:t>
            </a:r>
            <a:r>
              <a:rPr lang="en-US" dirty="0">
                <a:latin typeface="Lucida Sans Unicode" panose="020B0602030504020204" pitchFamily="34" charset="0"/>
              </a:rPr>
              <a:t> </a:t>
            </a:r>
            <a:r>
              <a:rPr lang="en-US" dirty="0" err="1">
                <a:latin typeface="Lucida Sans Unicode" panose="020B0602030504020204" pitchFamily="34" charset="0"/>
              </a:rPr>
              <a:t>absorbantă</a:t>
            </a:r>
            <a:r>
              <a:rPr lang="en-US" dirty="0">
                <a:latin typeface="Lucida Sans Unicode" panose="020B0602030504020204" pitchFamily="34" charset="0"/>
              </a:rPr>
              <a:t>, </a:t>
            </a:r>
            <a:r>
              <a:rPr lang="en-US" dirty="0" err="1">
                <a:latin typeface="Lucida Sans Unicode" panose="020B0602030504020204" pitchFamily="34" charset="0"/>
              </a:rPr>
              <a:t>editura</a:t>
            </a:r>
            <a:r>
              <a:rPr lang="en-US" dirty="0">
                <a:latin typeface="Lucida Sans Unicode" panose="020B0602030504020204" pitchFamily="34" charset="0"/>
              </a:rPr>
              <a:t> A.P.A, 2006;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</a:t>
            </a:r>
            <a:r>
              <a:rPr lang="en-US" dirty="0" smtClean="0">
                <a:latin typeface="Lucida Sans Unicode" panose="020B0602030504020204" pitchFamily="34" charset="0"/>
              </a:rPr>
              <a:t>Montessori </a:t>
            </a:r>
            <a:r>
              <a:rPr lang="en-US" dirty="0">
                <a:latin typeface="Lucida Sans Unicode" panose="020B0602030504020204" pitchFamily="34" charset="0"/>
              </a:rPr>
              <a:t>M., </a:t>
            </a:r>
            <a:r>
              <a:rPr lang="en-US" dirty="0" err="1">
                <a:latin typeface="Lucida Sans Unicode" panose="020B0602030504020204" pitchFamily="34" charset="0"/>
              </a:rPr>
              <a:t>Descoperirea</a:t>
            </a:r>
            <a:r>
              <a:rPr lang="en-US" dirty="0">
                <a:latin typeface="Lucida Sans Unicode" panose="020B0602030504020204" pitchFamily="34" charset="0"/>
              </a:rPr>
              <a:t> </a:t>
            </a:r>
            <a:r>
              <a:rPr lang="en-US" dirty="0" err="1">
                <a:latin typeface="Lucida Sans Unicode" panose="020B0602030504020204" pitchFamily="34" charset="0"/>
              </a:rPr>
              <a:t>copilului</a:t>
            </a:r>
            <a:r>
              <a:rPr lang="en-US" dirty="0">
                <a:latin typeface="Lucida Sans Unicode" panose="020B0602030504020204" pitchFamily="34" charset="0"/>
              </a:rPr>
              <a:t>, E.D.P, </a:t>
            </a:r>
            <a:r>
              <a:rPr lang="en-US" dirty="0" err="1">
                <a:latin typeface="Lucida Sans Unicode" panose="020B0602030504020204" pitchFamily="34" charset="0"/>
              </a:rPr>
              <a:t>Bucureşti</a:t>
            </a:r>
            <a:r>
              <a:rPr lang="en-US" dirty="0">
                <a:latin typeface="Lucida Sans Unicode" panose="020B0602030504020204" pitchFamily="34" charset="0"/>
              </a:rPr>
              <a:t>, 1977 - </a:t>
            </a:r>
            <a:r>
              <a:rPr lang="en-US" dirty="0" err="1">
                <a:latin typeface="Lucida Sans Unicode" panose="020B0602030504020204" pitchFamily="34" charset="0"/>
              </a:rPr>
              <a:t>traducere</a:t>
            </a:r>
            <a:r>
              <a:rPr lang="en-US" dirty="0">
                <a:latin typeface="Lucida Sans Unicode" panose="020B0602030504020204" pitchFamily="34" charset="0"/>
              </a:rPr>
              <a:t>, note </a:t>
            </a:r>
            <a:r>
              <a:rPr lang="en-US" dirty="0" err="1">
                <a:latin typeface="Lucida Sans Unicode" panose="020B0602030504020204" pitchFamily="34" charset="0"/>
              </a:rPr>
              <a:t>şi</a:t>
            </a:r>
            <a:r>
              <a:rPr lang="en-US" dirty="0">
                <a:latin typeface="Lucida Sans Unicode" panose="020B0602030504020204" pitchFamily="34" charset="0"/>
              </a:rPr>
              <a:t> </a:t>
            </a:r>
            <a:r>
              <a:rPr lang="en-US" dirty="0" err="1">
                <a:latin typeface="Lucida Sans Unicode" panose="020B0602030504020204" pitchFamily="34" charset="0"/>
              </a:rPr>
              <a:t>comentarii</a:t>
            </a:r>
            <a:r>
              <a:rPr lang="en-US" dirty="0">
                <a:latin typeface="Lucida Sans Unicode" panose="020B0602030504020204" pitchFamily="34" charset="0"/>
              </a:rPr>
              <a:t> de I. </a:t>
            </a:r>
            <a:r>
              <a:rPr lang="en-US" dirty="0" err="1">
                <a:latin typeface="Lucida Sans Unicode" panose="020B0602030504020204" pitchFamily="34" charset="0"/>
              </a:rPr>
              <a:t>Şulea</a:t>
            </a:r>
            <a:r>
              <a:rPr lang="en-US" dirty="0">
                <a:latin typeface="Lucida Sans Unicode" panose="020B0602030504020204" pitchFamily="34" charset="0"/>
              </a:rPr>
              <a:t> </a:t>
            </a:r>
            <a:r>
              <a:rPr lang="en-US" dirty="0" err="1">
                <a:latin typeface="Lucida Sans Unicode" panose="020B0602030504020204" pitchFamily="34" charset="0"/>
              </a:rPr>
              <a:t>Firu</a:t>
            </a:r>
            <a:r>
              <a:rPr lang="en-US" dirty="0">
                <a:latin typeface="Lucida Sans Unicode" panose="020B0602030504020204" pitchFamily="34" charset="0"/>
              </a:rPr>
              <a:t>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</a:t>
            </a:r>
            <a:r>
              <a:rPr lang="en-US" dirty="0" smtClean="0">
                <a:latin typeface="Lucida Sans Unicode" panose="020B0602030504020204" pitchFamily="34" charset="0"/>
              </a:rPr>
              <a:t>Montessori </a:t>
            </a:r>
            <a:r>
              <a:rPr lang="en-US" dirty="0">
                <a:latin typeface="Lucida Sans Unicode" panose="020B0602030504020204" pitchFamily="34" charset="0"/>
              </a:rPr>
              <a:t>M., </a:t>
            </a:r>
            <a:r>
              <a:rPr lang="en-US" dirty="0" err="1">
                <a:latin typeface="Lucida Sans Unicode" panose="020B0602030504020204" pitchFamily="34" charset="0"/>
              </a:rPr>
              <a:t>Copilul</a:t>
            </a:r>
            <a:r>
              <a:rPr lang="en-US" dirty="0">
                <a:latin typeface="Lucida Sans Unicode" panose="020B0602030504020204" pitchFamily="34" charset="0"/>
              </a:rPr>
              <a:t> </a:t>
            </a:r>
            <a:r>
              <a:rPr lang="en-US" dirty="0" err="1">
                <a:latin typeface="Lucida Sans Unicode" panose="020B0602030504020204" pitchFamily="34" charset="0"/>
              </a:rPr>
              <a:t>fiinţă</a:t>
            </a:r>
            <a:r>
              <a:rPr lang="en-US" dirty="0">
                <a:latin typeface="Lucida Sans Unicode" panose="020B0602030504020204" pitchFamily="34" charset="0"/>
              </a:rPr>
              <a:t> </a:t>
            </a:r>
            <a:r>
              <a:rPr lang="en-US" dirty="0" err="1">
                <a:latin typeface="Lucida Sans Unicode" panose="020B0602030504020204" pitchFamily="34" charset="0"/>
              </a:rPr>
              <a:t>divină</a:t>
            </a:r>
            <a:r>
              <a:rPr lang="en-US" dirty="0">
                <a:latin typeface="Lucida Sans Unicode" panose="020B0602030504020204" pitchFamily="34" charset="0"/>
              </a:rPr>
              <a:t>, </a:t>
            </a:r>
            <a:r>
              <a:rPr lang="en-US" dirty="0" err="1">
                <a:latin typeface="Lucida Sans Unicode" panose="020B0602030504020204" pitchFamily="34" charset="0"/>
              </a:rPr>
              <a:t>dar</a:t>
            </a:r>
            <a:r>
              <a:rPr lang="en-US" dirty="0">
                <a:latin typeface="Lucida Sans Unicode" panose="020B0602030504020204" pitchFamily="34" charset="0"/>
              </a:rPr>
              <a:t> </a:t>
            </a:r>
            <a:r>
              <a:rPr lang="en-US" dirty="0" err="1">
                <a:latin typeface="Lucida Sans Unicode" panose="020B0602030504020204" pitchFamily="34" charset="0"/>
              </a:rPr>
              <a:t>neînţeleasă</a:t>
            </a:r>
            <a:r>
              <a:rPr lang="en-US" dirty="0">
                <a:latin typeface="Lucida Sans Unicode" panose="020B0602030504020204" pitchFamily="34" charset="0"/>
              </a:rPr>
              <a:t>, </a:t>
            </a:r>
            <a:r>
              <a:rPr lang="en-US" dirty="0" err="1">
                <a:latin typeface="Lucida Sans Unicode" panose="020B0602030504020204" pitchFamily="34" charset="0"/>
              </a:rPr>
              <a:t>Editura</a:t>
            </a:r>
            <a:r>
              <a:rPr lang="en-US" dirty="0">
                <a:latin typeface="Lucida Sans Unicode" panose="020B0602030504020204" pitchFamily="34" charset="0"/>
              </a:rPr>
              <a:t> C.E.D.C, 1991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</a:t>
            </a:r>
            <a:r>
              <a:rPr lang="en-US" dirty="0" err="1" smtClean="0">
                <a:latin typeface="Lucida Sans Unicode" panose="020B0602030504020204" pitchFamily="34" charset="0"/>
              </a:rPr>
              <a:t>Cerghit</a:t>
            </a:r>
            <a:r>
              <a:rPr lang="en-US" dirty="0" smtClean="0">
                <a:latin typeface="Lucida Sans Unicode" panose="020B0602030504020204" pitchFamily="34" charset="0"/>
              </a:rPr>
              <a:t> </a:t>
            </a:r>
            <a:r>
              <a:rPr lang="en-US" dirty="0">
                <a:latin typeface="Lucida Sans Unicode" panose="020B0602030504020204" pitchFamily="34" charset="0"/>
              </a:rPr>
              <a:t>I., </a:t>
            </a:r>
            <a:r>
              <a:rPr lang="en-US" dirty="0" err="1">
                <a:latin typeface="Lucida Sans Unicode" panose="020B0602030504020204" pitchFamily="34" charset="0"/>
              </a:rPr>
              <a:t>Sisteme</a:t>
            </a:r>
            <a:r>
              <a:rPr lang="en-US" dirty="0">
                <a:latin typeface="Lucida Sans Unicode" panose="020B0602030504020204" pitchFamily="34" charset="0"/>
              </a:rPr>
              <a:t> de </a:t>
            </a:r>
            <a:r>
              <a:rPr lang="en-US" dirty="0" err="1">
                <a:latin typeface="Lucida Sans Unicode" panose="020B0602030504020204" pitchFamily="34" charset="0"/>
              </a:rPr>
              <a:t>instruire</a:t>
            </a:r>
            <a:r>
              <a:rPr lang="en-US" dirty="0">
                <a:latin typeface="Lucida Sans Unicode" panose="020B0602030504020204" pitchFamily="34" charset="0"/>
              </a:rPr>
              <a:t> alternative </a:t>
            </a:r>
            <a:r>
              <a:rPr lang="en-US" dirty="0" err="1">
                <a:latin typeface="Lucida Sans Unicode" panose="020B0602030504020204" pitchFamily="34" charset="0"/>
              </a:rPr>
              <a:t>şi</a:t>
            </a:r>
            <a:r>
              <a:rPr lang="en-US" dirty="0">
                <a:latin typeface="Lucida Sans Unicode" panose="020B0602030504020204" pitchFamily="34" charset="0"/>
              </a:rPr>
              <a:t> </a:t>
            </a:r>
            <a:r>
              <a:rPr lang="en-US" dirty="0" err="1">
                <a:latin typeface="Lucida Sans Unicode" panose="020B0602030504020204" pitchFamily="34" charset="0"/>
              </a:rPr>
              <a:t>complementare</a:t>
            </a:r>
            <a:r>
              <a:rPr lang="en-US" dirty="0">
                <a:latin typeface="Lucida Sans Unicode" panose="020B0602030504020204" pitchFamily="34" charset="0"/>
              </a:rPr>
              <a:t>, </a:t>
            </a:r>
            <a:r>
              <a:rPr lang="en-US" dirty="0" err="1">
                <a:latin typeface="Lucida Sans Unicode" panose="020B0602030504020204" pitchFamily="34" charset="0"/>
              </a:rPr>
              <a:t>Editura</a:t>
            </a:r>
            <a:r>
              <a:rPr lang="en-US" dirty="0">
                <a:latin typeface="Lucida Sans Unicode" panose="020B0602030504020204" pitchFamily="34" charset="0"/>
              </a:rPr>
              <a:t> Aramis, </a:t>
            </a:r>
            <a:r>
              <a:rPr lang="en-US" dirty="0" err="1">
                <a:latin typeface="Lucida Sans Unicode" panose="020B0602030504020204" pitchFamily="34" charset="0"/>
              </a:rPr>
              <a:t>Bucureşti</a:t>
            </a:r>
            <a:r>
              <a:rPr lang="en-US" dirty="0">
                <a:latin typeface="Lucida Sans Unicode" panose="020B0602030504020204" pitchFamily="34" charset="0"/>
              </a:rPr>
              <a:t>, 2002;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</a:t>
            </a:r>
            <a:r>
              <a:rPr lang="en-US" dirty="0" err="1" smtClean="0">
                <a:latin typeface="Lucida Sans Unicode" panose="020B0602030504020204" pitchFamily="34" charset="0"/>
              </a:rPr>
              <a:t>Cucoş</a:t>
            </a:r>
            <a:r>
              <a:rPr lang="en-US" dirty="0" smtClean="0">
                <a:latin typeface="Lucida Sans Unicode" panose="020B0602030504020204" pitchFamily="34" charset="0"/>
              </a:rPr>
              <a:t> </a:t>
            </a:r>
            <a:r>
              <a:rPr lang="en-US" dirty="0">
                <a:latin typeface="Lucida Sans Unicode" panose="020B0602030504020204" pitchFamily="34" charset="0"/>
              </a:rPr>
              <a:t>C., </a:t>
            </a:r>
            <a:r>
              <a:rPr lang="en-US" dirty="0" err="1">
                <a:latin typeface="Lucida Sans Unicode" panose="020B0602030504020204" pitchFamily="34" charset="0"/>
              </a:rPr>
              <a:t>Pedagogie</a:t>
            </a:r>
            <a:r>
              <a:rPr lang="en-US" dirty="0">
                <a:latin typeface="Lucida Sans Unicode" panose="020B0602030504020204" pitchFamily="34" charset="0"/>
              </a:rPr>
              <a:t>, </a:t>
            </a:r>
            <a:r>
              <a:rPr lang="en-US" dirty="0" err="1">
                <a:latin typeface="Lucida Sans Unicode" panose="020B0602030504020204" pitchFamily="34" charset="0"/>
              </a:rPr>
              <a:t>Editura</a:t>
            </a:r>
            <a:r>
              <a:rPr lang="en-US" dirty="0">
                <a:latin typeface="Lucida Sans Unicode" panose="020B0602030504020204" pitchFamily="34" charset="0"/>
              </a:rPr>
              <a:t> </a:t>
            </a:r>
            <a:r>
              <a:rPr lang="en-US" dirty="0" err="1">
                <a:latin typeface="Lucida Sans Unicode" panose="020B0602030504020204" pitchFamily="34" charset="0"/>
              </a:rPr>
              <a:t>Polirom</a:t>
            </a:r>
            <a:r>
              <a:rPr lang="en-US" dirty="0">
                <a:latin typeface="Lucida Sans Unicode" panose="020B0602030504020204" pitchFamily="34" charset="0"/>
              </a:rPr>
              <a:t>, </a:t>
            </a:r>
            <a:r>
              <a:rPr lang="en-US" dirty="0" err="1">
                <a:latin typeface="Lucida Sans Unicode" panose="020B0602030504020204" pitchFamily="34" charset="0"/>
              </a:rPr>
              <a:t>Iaşi</a:t>
            </a:r>
            <a:r>
              <a:rPr lang="en-US" dirty="0">
                <a:latin typeface="Lucida Sans Unicode" panose="020B0602030504020204" pitchFamily="34" charset="0"/>
              </a:rPr>
              <a:t>, </a:t>
            </a:r>
            <a:r>
              <a:rPr lang="en-US" dirty="0" smtClean="0">
                <a:latin typeface="Lucida Sans Unicode" panose="020B0602030504020204" pitchFamily="34" charset="0"/>
              </a:rPr>
              <a:t>2000;</a:t>
            </a:r>
          </a:p>
          <a:p>
            <a:r>
              <a:rPr lang="en-US" dirty="0" smtClean="0">
                <a:latin typeface="Lucida Sans Unicode" panose="020B0602030504020204" pitchFamily="34" charset="0"/>
              </a:rPr>
              <a:t>-Website </a:t>
            </a:r>
            <a:r>
              <a:rPr lang="en-US" dirty="0" err="1" smtClean="0">
                <a:latin typeface="Lucida Sans Unicode" panose="020B0602030504020204" pitchFamily="34" charset="0"/>
              </a:rPr>
              <a:t>MonTERRA</a:t>
            </a:r>
            <a:r>
              <a:rPr lang="en-US" dirty="0" smtClean="0">
                <a:latin typeface="Lucida Sans Unicode" panose="020B0602030504020204" pitchFamily="34" charset="0"/>
              </a:rPr>
              <a:t>, SCOALA SI GRADINITA MONTESSORI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6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295400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Colegiul</a:t>
            </a:r>
            <a:r>
              <a:rPr lang="en-US" dirty="0" smtClean="0"/>
              <a:t> National Pedagogic ,,STEFAN VELOVAN’’,</a:t>
            </a:r>
          </a:p>
          <a:p>
            <a:r>
              <a:rPr lang="en-US" dirty="0" smtClean="0"/>
              <a:t>                                                                 CRAIOVA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838200"/>
            <a:ext cx="6705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748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Educatorii</a:t>
            </a:r>
            <a:r>
              <a:rPr lang="en-US" sz="1600" dirty="0"/>
              <a:t> Montessori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pregătiţi</a:t>
            </a:r>
            <a:r>
              <a:rPr lang="en-US" sz="1600" dirty="0"/>
              <a:t> professional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această</a:t>
            </a:r>
            <a:r>
              <a:rPr lang="en-US" sz="1600" dirty="0"/>
              <a:t> </a:t>
            </a:r>
            <a:r>
              <a:rPr lang="en-US" sz="1600" dirty="0" err="1"/>
              <a:t>metodă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utilizează</a:t>
            </a:r>
            <a:r>
              <a:rPr lang="en-US" sz="1600" dirty="0"/>
              <a:t> </a:t>
            </a:r>
            <a:r>
              <a:rPr lang="en-US" sz="1600" dirty="0" err="1"/>
              <a:t>materiale</a:t>
            </a:r>
            <a:r>
              <a:rPr lang="en-US" sz="1600" dirty="0"/>
              <a:t> Montessori special create. </a:t>
            </a:r>
            <a:r>
              <a:rPr lang="en-US" sz="1600" dirty="0" err="1"/>
              <a:t>Aceste</a:t>
            </a:r>
            <a:r>
              <a:rPr lang="en-US" sz="1600" dirty="0"/>
              <a:t> </a:t>
            </a:r>
            <a:r>
              <a:rPr lang="en-US" sz="1600" dirty="0" err="1"/>
              <a:t>materiale</a:t>
            </a:r>
            <a:r>
              <a:rPr lang="en-US" sz="1600" dirty="0"/>
              <a:t> nu </a:t>
            </a:r>
            <a:r>
              <a:rPr lang="en-US" sz="1600" dirty="0" err="1"/>
              <a:t>numai</a:t>
            </a:r>
            <a:r>
              <a:rPr lang="en-US" sz="1600" dirty="0"/>
              <a:t> </a:t>
            </a:r>
            <a:r>
              <a:rPr lang="en-US" sz="1600" dirty="0" err="1"/>
              <a:t>că</a:t>
            </a:r>
            <a:r>
              <a:rPr lang="en-US" sz="1600" dirty="0"/>
              <a:t> </a:t>
            </a:r>
            <a:r>
              <a:rPr lang="en-US" sz="1600" dirty="0" err="1"/>
              <a:t>stimulează</a:t>
            </a:r>
            <a:r>
              <a:rPr lang="en-US" sz="1600" dirty="0"/>
              <a:t> </a:t>
            </a:r>
            <a:r>
              <a:rPr lang="en-US" sz="1600" dirty="0" err="1"/>
              <a:t>simţurile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imaginaţia</a:t>
            </a:r>
            <a:r>
              <a:rPr lang="en-US" sz="1600" dirty="0"/>
              <a:t>, </a:t>
            </a:r>
            <a:r>
              <a:rPr lang="en-US" sz="1600" dirty="0" err="1"/>
              <a:t>dar</a:t>
            </a:r>
            <a:r>
              <a:rPr lang="en-US" sz="1600" dirty="0"/>
              <a:t>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autocorectoare</a:t>
            </a:r>
            <a:r>
              <a:rPr lang="en-US" sz="1600" dirty="0"/>
              <a:t>, </a:t>
            </a:r>
            <a:r>
              <a:rPr lang="en-US" sz="1600" dirty="0" err="1"/>
              <a:t>permiţând</a:t>
            </a:r>
            <a:r>
              <a:rPr lang="en-US" sz="1600" dirty="0"/>
              <a:t> </a:t>
            </a:r>
            <a:r>
              <a:rPr lang="en-US" sz="1600" dirty="0" err="1"/>
              <a:t>copilului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evolueze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ritmul</a:t>
            </a:r>
            <a:r>
              <a:rPr lang="en-US" sz="1600" dirty="0"/>
              <a:t> </a:t>
            </a:r>
            <a:r>
              <a:rPr lang="en-US" sz="1600" dirty="0" err="1"/>
              <a:t>lui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înveţe</a:t>
            </a:r>
            <a:r>
              <a:rPr lang="en-US" sz="1600" dirty="0"/>
              <a:t> din </a:t>
            </a:r>
            <a:r>
              <a:rPr lang="en-US" sz="1600" dirty="0" err="1"/>
              <a:t>propriile</a:t>
            </a:r>
            <a:r>
              <a:rPr lang="en-US" sz="1600" dirty="0"/>
              <a:t> </a:t>
            </a:r>
            <a:r>
              <a:rPr lang="en-US" sz="1600" dirty="0" err="1"/>
              <a:t>lui</a:t>
            </a:r>
            <a:r>
              <a:rPr lang="en-US" sz="1600" dirty="0"/>
              <a:t> </a:t>
            </a:r>
            <a:r>
              <a:rPr lang="en-US" sz="1600" dirty="0" err="1"/>
              <a:t>greşeli</a:t>
            </a:r>
            <a:r>
              <a:rPr lang="en-US" sz="1600" dirty="0"/>
              <a:t>. </a:t>
            </a:r>
            <a:r>
              <a:rPr lang="en-US" sz="1600" dirty="0" err="1"/>
              <a:t>Educatorul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, </a:t>
            </a:r>
            <a:r>
              <a:rPr lang="en-US" sz="1600" dirty="0" err="1"/>
              <a:t>desigur</a:t>
            </a:r>
            <a:r>
              <a:rPr lang="en-US" sz="1600" dirty="0"/>
              <a:t>, o parte </a:t>
            </a:r>
            <a:r>
              <a:rPr lang="en-US" sz="1600" dirty="0" err="1"/>
              <a:t>foarte</a:t>
            </a:r>
            <a:r>
              <a:rPr lang="en-US" sz="1600" dirty="0"/>
              <a:t> </a:t>
            </a:r>
            <a:r>
              <a:rPr lang="en-US" sz="1600" dirty="0" err="1"/>
              <a:t>importantă</a:t>
            </a:r>
            <a:r>
              <a:rPr lang="en-US" sz="1600" dirty="0"/>
              <a:t> a </a:t>
            </a:r>
            <a:r>
              <a:rPr lang="en-US" sz="1600" dirty="0" err="1"/>
              <a:t>acestui</a:t>
            </a:r>
            <a:r>
              <a:rPr lang="en-US" sz="1600" dirty="0"/>
              <a:t> </a:t>
            </a:r>
            <a:r>
              <a:rPr lang="en-US" sz="1600" dirty="0" err="1"/>
              <a:t>proces</a:t>
            </a:r>
            <a:r>
              <a:rPr lang="en-US" sz="1600" dirty="0"/>
              <a:t>. El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creeze</a:t>
            </a:r>
            <a:r>
              <a:rPr lang="en-US" sz="1600" dirty="0"/>
              <a:t> </a:t>
            </a:r>
            <a:r>
              <a:rPr lang="en-US" sz="1600" dirty="0" err="1"/>
              <a:t>mediul</a:t>
            </a:r>
            <a:r>
              <a:rPr lang="en-US" sz="1600" dirty="0"/>
              <a:t> </a:t>
            </a:r>
            <a:r>
              <a:rPr lang="en-US" sz="1600" dirty="0" err="1"/>
              <a:t>deosebit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ordonat</a:t>
            </a:r>
            <a:r>
              <a:rPr lang="en-US" sz="1600" dirty="0"/>
              <a:t>, </a:t>
            </a:r>
            <a:r>
              <a:rPr lang="en-US" sz="1600" dirty="0" err="1"/>
              <a:t>în</a:t>
            </a:r>
            <a:r>
              <a:rPr lang="en-US" sz="1600" dirty="0"/>
              <a:t> care </a:t>
            </a:r>
            <a:r>
              <a:rPr lang="en-US" sz="1600" dirty="0" err="1"/>
              <a:t>copilul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poată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înveţe</a:t>
            </a:r>
            <a:r>
              <a:rPr lang="en-US" sz="1600" dirty="0"/>
              <a:t>. </a:t>
            </a:r>
            <a:r>
              <a:rPr lang="en-US" sz="1600" dirty="0" err="1"/>
              <a:t>Educatorul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copiii</a:t>
            </a:r>
            <a:r>
              <a:rPr lang="en-US" sz="1600" dirty="0"/>
              <a:t> </a:t>
            </a:r>
            <a:r>
              <a:rPr lang="en-US" sz="1600" dirty="0" err="1"/>
              <a:t>împart</a:t>
            </a:r>
            <a:r>
              <a:rPr lang="en-US" sz="1600" dirty="0"/>
              <a:t> tot </a:t>
            </a:r>
            <a:r>
              <a:rPr lang="en-US" sz="1600" dirty="0" err="1"/>
              <a:t>spaţiul</a:t>
            </a:r>
            <a:r>
              <a:rPr lang="en-US" sz="1600" dirty="0"/>
              <a:t> </a:t>
            </a:r>
            <a:r>
              <a:rPr lang="en-US" sz="1600" dirty="0" err="1"/>
              <a:t>dintre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. Nu </a:t>
            </a:r>
            <a:r>
              <a:rPr lang="en-US" sz="1600" dirty="0" err="1"/>
              <a:t>exista</a:t>
            </a:r>
            <a:r>
              <a:rPr lang="en-US" sz="1600" dirty="0"/>
              <a:t> o </a:t>
            </a:r>
            <a:r>
              <a:rPr lang="en-US" sz="1600" dirty="0" err="1"/>
              <a:t>arie</a:t>
            </a:r>
            <a:r>
              <a:rPr lang="en-US" sz="1600" dirty="0"/>
              <a:t> </a:t>
            </a:r>
            <a:r>
              <a:rPr lang="en-US" sz="1600" dirty="0" err="1"/>
              <a:t>destinată</a:t>
            </a:r>
            <a:r>
              <a:rPr lang="en-US" sz="1600" dirty="0"/>
              <a:t> </a:t>
            </a:r>
            <a:r>
              <a:rPr lang="en-US" sz="1600" dirty="0" err="1"/>
              <a:t>educatorului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o </a:t>
            </a:r>
            <a:r>
              <a:rPr lang="en-US" sz="1600" dirty="0" err="1"/>
              <a:t>catedră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tot </a:t>
            </a:r>
            <a:r>
              <a:rPr lang="en-US" sz="1600" dirty="0" err="1"/>
              <a:t>spaţiul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folosit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 smtClean="0"/>
              <a:t>activităţi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88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914401"/>
            <a:ext cx="6711654" cy="5334006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Metoda</a:t>
            </a:r>
            <a:r>
              <a:rPr lang="en-US" sz="1600" dirty="0" smtClean="0"/>
              <a:t> </a:t>
            </a:r>
            <a:r>
              <a:rPr lang="en-US" sz="1600" dirty="0"/>
              <a:t>Montessori </a:t>
            </a:r>
            <a:r>
              <a:rPr lang="en-US" sz="1600" dirty="0" err="1"/>
              <a:t>porneşte</a:t>
            </a:r>
            <a:r>
              <a:rPr lang="en-US" sz="1600" dirty="0"/>
              <a:t> de la </a:t>
            </a:r>
            <a:r>
              <a:rPr lang="en-US" sz="1600" dirty="0" err="1"/>
              <a:t>următoarea</a:t>
            </a:r>
            <a:r>
              <a:rPr lang="en-US" sz="1600" dirty="0"/>
              <a:t> </a:t>
            </a:r>
            <a:r>
              <a:rPr lang="en-US" sz="1600" dirty="0" err="1"/>
              <a:t>afirmaţie</a:t>
            </a:r>
            <a:r>
              <a:rPr lang="en-US" sz="1600" dirty="0"/>
              <a:t>: </a:t>
            </a:r>
            <a:r>
              <a:rPr lang="en-US" sz="1600" dirty="0" err="1"/>
              <a:t>copilul</a:t>
            </a:r>
            <a:r>
              <a:rPr lang="en-US" sz="1600" dirty="0"/>
              <a:t> vine </a:t>
            </a:r>
            <a:r>
              <a:rPr lang="en-US" sz="1600" dirty="0" err="1"/>
              <a:t>pe</a:t>
            </a:r>
            <a:r>
              <a:rPr lang="en-US" sz="1600" dirty="0"/>
              <a:t> </a:t>
            </a:r>
            <a:r>
              <a:rPr lang="en-US" sz="1600" dirty="0" err="1"/>
              <a:t>lume</a:t>
            </a:r>
            <a:r>
              <a:rPr lang="en-US" sz="1600" dirty="0"/>
              <a:t> </a:t>
            </a:r>
            <a:r>
              <a:rPr lang="en-US" sz="1600" dirty="0" err="1"/>
              <a:t>echipat</a:t>
            </a:r>
            <a:r>
              <a:rPr lang="en-US" sz="1600" dirty="0"/>
              <a:t> cu tot </a:t>
            </a:r>
            <a:r>
              <a:rPr lang="en-US" sz="1600" dirty="0" err="1"/>
              <a:t>ceea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/>
              <a:t> are </a:t>
            </a:r>
            <a:r>
              <a:rPr lang="en-US" sz="1600" dirty="0" err="1"/>
              <a:t>nevoie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supraveţui</a:t>
            </a:r>
            <a:r>
              <a:rPr lang="en-US" sz="1600" dirty="0"/>
              <a:t>, </a:t>
            </a:r>
            <a:r>
              <a:rPr lang="en-US" sz="1600" dirty="0" err="1"/>
              <a:t>iar</a:t>
            </a:r>
            <a:r>
              <a:rPr lang="en-US" sz="1600" dirty="0"/>
              <a:t> </a:t>
            </a:r>
            <a:r>
              <a:rPr lang="en-US" sz="1600" dirty="0" err="1"/>
              <a:t>rolul</a:t>
            </a:r>
            <a:r>
              <a:rPr lang="en-US" sz="1600" dirty="0"/>
              <a:t> </a:t>
            </a:r>
            <a:r>
              <a:rPr lang="en-US" sz="1600" dirty="0" err="1"/>
              <a:t>adultului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de a fi </a:t>
            </a:r>
            <a:r>
              <a:rPr lang="en-US" sz="1600" dirty="0" err="1"/>
              <a:t>ghidul</a:t>
            </a:r>
            <a:r>
              <a:rPr lang="en-US" sz="1600" dirty="0"/>
              <a:t> </a:t>
            </a:r>
            <a:r>
              <a:rPr lang="en-US" sz="1600" dirty="0" err="1"/>
              <a:t>copilului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această</a:t>
            </a:r>
            <a:r>
              <a:rPr lang="en-US" sz="1600" dirty="0"/>
              <a:t> </a:t>
            </a:r>
            <a:r>
              <a:rPr lang="en-US" sz="1600" dirty="0" err="1"/>
              <a:t>aventură</a:t>
            </a:r>
            <a:r>
              <a:rPr lang="en-US" sz="1600" dirty="0"/>
              <a:t> a </a:t>
            </a:r>
            <a:r>
              <a:rPr lang="en-US" sz="1600" dirty="0" err="1"/>
              <a:t>cunoaşterii</a:t>
            </a:r>
            <a:r>
              <a:rPr lang="en-US" sz="1600" dirty="0"/>
              <a:t>. </a:t>
            </a:r>
            <a:r>
              <a:rPr lang="en-US" sz="1600" dirty="0" err="1"/>
              <a:t>Adultul</a:t>
            </a:r>
            <a:r>
              <a:rPr lang="en-US" sz="1600" dirty="0"/>
              <a:t>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observe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înţeleagă</a:t>
            </a:r>
            <a:r>
              <a:rPr lang="en-US" sz="1600" dirty="0"/>
              <a:t> </a:t>
            </a:r>
            <a:r>
              <a:rPr lang="en-US" sz="1600" dirty="0" err="1"/>
              <a:t>copilul</a:t>
            </a:r>
            <a:r>
              <a:rPr lang="en-US" sz="1600" dirty="0"/>
              <a:t>, </a:t>
            </a:r>
            <a:r>
              <a:rPr lang="en-US" sz="1600" dirty="0" err="1"/>
              <a:t>să</a:t>
            </a:r>
            <a:r>
              <a:rPr lang="en-US" sz="1600" dirty="0"/>
              <a:t> fie </a:t>
            </a:r>
            <a:r>
              <a:rPr lang="en-US" sz="1600" dirty="0" err="1"/>
              <a:t>lângă</a:t>
            </a:r>
            <a:r>
              <a:rPr lang="en-US" sz="1600" dirty="0"/>
              <a:t> el </a:t>
            </a:r>
            <a:r>
              <a:rPr lang="en-US" sz="1600" dirty="0" err="1"/>
              <a:t>în</a:t>
            </a:r>
            <a:r>
              <a:rPr lang="en-US" sz="1600" dirty="0"/>
              <a:t> mod </a:t>
            </a:r>
            <a:r>
              <a:rPr lang="en-US" sz="1600" dirty="0" err="1"/>
              <a:t>empatic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îi</a:t>
            </a:r>
            <a:r>
              <a:rPr lang="en-US" sz="1600" dirty="0"/>
              <a:t> </a:t>
            </a:r>
            <a:r>
              <a:rPr lang="en-US" sz="1600" dirty="0" err="1"/>
              <a:t>permită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facă</a:t>
            </a:r>
            <a:r>
              <a:rPr lang="en-US" sz="1600" dirty="0"/>
              <a:t> </a:t>
            </a:r>
            <a:r>
              <a:rPr lang="en-US" sz="1600" dirty="0" err="1"/>
              <a:t>propriile</a:t>
            </a:r>
            <a:r>
              <a:rPr lang="en-US" sz="1600" dirty="0"/>
              <a:t> sale </a:t>
            </a:r>
            <a:r>
              <a:rPr lang="en-US" sz="1600" dirty="0" err="1"/>
              <a:t>alegeri</a:t>
            </a:r>
            <a:r>
              <a:rPr lang="en-US" sz="1600" dirty="0"/>
              <a:t>. </a:t>
            </a:r>
            <a:r>
              <a:rPr lang="en-US" sz="1600" dirty="0" err="1"/>
              <a:t>Copilul</a:t>
            </a:r>
            <a:r>
              <a:rPr lang="en-US" sz="1600" dirty="0"/>
              <a:t>,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viziunea</a:t>
            </a:r>
            <a:r>
              <a:rPr lang="en-US" sz="1600" dirty="0"/>
              <a:t> M. Montessori </a:t>
            </a:r>
            <a:r>
              <a:rPr lang="en-US" sz="1600" dirty="0" err="1"/>
              <a:t>este</a:t>
            </a:r>
            <a:r>
              <a:rPr lang="en-US" sz="1600" dirty="0"/>
              <a:t> „</a:t>
            </a:r>
            <a:r>
              <a:rPr lang="en-US" sz="1600" dirty="0" err="1"/>
              <a:t>fiinţă</a:t>
            </a:r>
            <a:r>
              <a:rPr lang="en-US" sz="1600" dirty="0"/>
              <a:t> </a:t>
            </a:r>
            <a:r>
              <a:rPr lang="en-US" sz="1600" dirty="0" err="1"/>
              <a:t>divină</a:t>
            </a:r>
            <a:r>
              <a:rPr lang="en-US" sz="1600" dirty="0"/>
              <a:t>, </a:t>
            </a:r>
            <a:r>
              <a:rPr lang="en-US" sz="1600" dirty="0" err="1"/>
              <a:t>dar</a:t>
            </a:r>
            <a:r>
              <a:rPr lang="en-US" sz="1600" dirty="0"/>
              <a:t> </a:t>
            </a:r>
            <a:r>
              <a:rPr lang="en-US" sz="1600" dirty="0" err="1"/>
              <a:t>neînţeleasă</a:t>
            </a:r>
            <a:r>
              <a:rPr lang="en-US" sz="1600" dirty="0"/>
              <a:t>”, </a:t>
            </a:r>
            <a:r>
              <a:rPr lang="en-US" sz="1600" dirty="0" err="1"/>
              <a:t>iar</a:t>
            </a:r>
            <a:r>
              <a:rPr lang="en-US" sz="1600" dirty="0"/>
              <a:t> </a:t>
            </a:r>
            <a:r>
              <a:rPr lang="en-US" sz="1600" dirty="0" err="1"/>
              <a:t>despre</a:t>
            </a:r>
            <a:r>
              <a:rPr lang="en-US" sz="1600" dirty="0"/>
              <a:t> </a:t>
            </a:r>
            <a:r>
              <a:rPr lang="en-US" sz="1600" dirty="0" err="1"/>
              <a:t>educaţia</a:t>
            </a:r>
            <a:r>
              <a:rPr lang="en-US" sz="1600" dirty="0"/>
              <a:t> </a:t>
            </a:r>
            <a:r>
              <a:rPr lang="en-US" sz="1600" dirty="0" err="1"/>
              <a:t>acestora</a:t>
            </a:r>
            <a:r>
              <a:rPr lang="en-US" sz="1600" dirty="0"/>
              <a:t> </a:t>
            </a:r>
            <a:r>
              <a:rPr lang="en-US" sz="1600" dirty="0" err="1"/>
              <a:t>afirmă</a:t>
            </a:r>
            <a:r>
              <a:rPr lang="en-US" sz="1600" dirty="0"/>
              <a:t> </a:t>
            </a:r>
            <a:r>
              <a:rPr lang="en-US" sz="1600" dirty="0" err="1"/>
              <a:t>că</a:t>
            </a:r>
            <a:r>
              <a:rPr lang="en-US" sz="1600" dirty="0"/>
              <a:t> </a:t>
            </a:r>
            <a:r>
              <a:rPr lang="en-US" sz="1600" dirty="0" err="1"/>
              <a:t>ar</a:t>
            </a:r>
            <a:r>
              <a:rPr lang="en-US" sz="1600" dirty="0"/>
              <a:t> </a:t>
            </a:r>
            <a:r>
              <a:rPr lang="en-US" sz="1600" dirty="0" err="1"/>
              <a:t>trebui</a:t>
            </a:r>
            <a:r>
              <a:rPr lang="en-US" sz="1600" dirty="0"/>
              <a:t> „</a:t>
            </a:r>
            <a:r>
              <a:rPr lang="en-US" sz="1600" dirty="0" err="1"/>
              <a:t>să</a:t>
            </a:r>
            <a:r>
              <a:rPr lang="en-US" sz="1600" dirty="0"/>
              <a:t> nu-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educăm</a:t>
            </a:r>
            <a:r>
              <a:rPr lang="en-US" sz="1600" dirty="0"/>
              <a:t> </a:t>
            </a:r>
            <a:r>
              <a:rPr lang="en-US" sz="1600" dirty="0" err="1"/>
              <a:t>pe</a:t>
            </a:r>
            <a:r>
              <a:rPr lang="en-US" sz="1600" dirty="0"/>
              <a:t> </a:t>
            </a:r>
            <a:r>
              <a:rPr lang="en-US" sz="1600" dirty="0" err="1"/>
              <a:t>copiii</a:t>
            </a:r>
            <a:r>
              <a:rPr lang="en-US" sz="1600" dirty="0"/>
              <a:t> </a:t>
            </a:r>
            <a:r>
              <a:rPr lang="en-US" sz="1600" dirty="0" err="1"/>
              <a:t>noştri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ziua</a:t>
            </a:r>
            <a:r>
              <a:rPr lang="en-US" sz="1600" dirty="0"/>
              <a:t> de </a:t>
            </a:r>
            <a:r>
              <a:rPr lang="en-US" sz="1600" dirty="0" err="1"/>
              <a:t>azi</a:t>
            </a:r>
            <a:r>
              <a:rPr lang="en-US" sz="1600" dirty="0"/>
              <a:t>. </a:t>
            </a:r>
            <a:r>
              <a:rPr lang="en-US" sz="1600" dirty="0" err="1"/>
              <a:t>Această</a:t>
            </a:r>
            <a:r>
              <a:rPr lang="en-US" sz="1600" dirty="0"/>
              <a:t> </a:t>
            </a:r>
            <a:r>
              <a:rPr lang="en-US" sz="1600" dirty="0" err="1"/>
              <a:t>lume</a:t>
            </a:r>
            <a:r>
              <a:rPr lang="en-US" sz="1600" dirty="0"/>
              <a:t> nu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exista</a:t>
            </a:r>
            <a:r>
              <a:rPr lang="en-US" sz="1600" dirty="0"/>
              <a:t> </a:t>
            </a:r>
            <a:r>
              <a:rPr lang="en-US" sz="1600" dirty="0" err="1"/>
              <a:t>când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 </a:t>
            </a:r>
            <a:r>
              <a:rPr lang="en-US" sz="1600" dirty="0" err="1"/>
              <a:t>vor</a:t>
            </a:r>
            <a:r>
              <a:rPr lang="en-US" sz="1600" dirty="0"/>
              <a:t> fi </a:t>
            </a:r>
            <a:r>
              <a:rPr lang="en-US" sz="1600" dirty="0" err="1"/>
              <a:t>mari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nimic</a:t>
            </a:r>
            <a:r>
              <a:rPr lang="en-US" sz="1600" dirty="0"/>
              <a:t> nu ne </a:t>
            </a:r>
            <a:r>
              <a:rPr lang="en-US" sz="1600" dirty="0" err="1"/>
              <a:t>permite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ştim</a:t>
            </a:r>
            <a:r>
              <a:rPr lang="en-US" sz="1600" dirty="0"/>
              <a:t> cum </a:t>
            </a:r>
            <a:r>
              <a:rPr lang="en-US" sz="1600" dirty="0" err="1"/>
              <a:t>va</a:t>
            </a:r>
            <a:r>
              <a:rPr lang="en-US" sz="1600" dirty="0"/>
              <a:t> fi </a:t>
            </a:r>
            <a:r>
              <a:rPr lang="en-US" sz="1600" dirty="0" err="1"/>
              <a:t>lumea</a:t>
            </a:r>
            <a:r>
              <a:rPr lang="en-US" sz="1600" dirty="0"/>
              <a:t> </a:t>
            </a:r>
            <a:r>
              <a:rPr lang="en-US" sz="1600" dirty="0" err="1"/>
              <a:t>lor</a:t>
            </a:r>
            <a:r>
              <a:rPr lang="en-US" sz="1600" dirty="0"/>
              <a:t>. </a:t>
            </a:r>
            <a:r>
              <a:rPr lang="en-US" sz="1600" dirty="0" err="1"/>
              <a:t>Atunci</a:t>
            </a:r>
            <a:r>
              <a:rPr lang="en-US" sz="1600" dirty="0"/>
              <a:t> </a:t>
            </a:r>
            <a:r>
              <a:rPr lang="en-US" sz="1600" dirty="0" err="1"/>
              <a:t>să-i</a:t>
            </a:r>
            <a:r>
              <a:rPr lang="en-US" sz="1600" dirty="0"/>
              <a:t> </a:t>
            </a:r>
            <a:r>
              <a:rPr lang="en-US" sz="1600" dirty="0" err="1"/>
              <a:t>învăţăm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se </a:t>
            </a:r>
            <a:r>
              <a:rPr lang="en-US" sz="1600" dirty="0" err="1"/>
              <a:t>adapteze</a:t>
            </a:r>
            <a:r>
              <a:rPr lang="en-US" sz="1600" dirty="0" smtClean="0"/>
              <a:t>”.</a:t>
            </a:r>
          </a:p>
          <a:p>
            <a:r>
              <a:rPr lang="en-US" sz="1600" dirty="0" smtClean="0"/>
              <a:t> </a:t>
            </a:r>
            <a:r>
              <a:rPr lang="en-US" sz="1600" dirty="0" err="1"/>
              <a:t>Metoda</a:t>
            </a:r>
            <a:r>
              <a:rPr lang="en-US" sz="1600" dirty="0"/>
              <a:t> Montessori </a:t>
            </a:r>
            <a:r>
              <a:rPr lang="en-US" sz="1600" dirty="0" err="1"/>
              <a:t>oferă</a:t>
            </a:r>
            <a:r>
              <a:rPr lang="en-US" sz="1600" dirty="0"/>
              <a:t> o </a:t>
            </a:r>
            <a:r>
              <a:rPr lang="en-US" sz="1600" dirty="0" err="1"/>
              <a:t>altă</a:t>
            </a:r>
            <a:r>
              <a:rPr lang="en-US" sz="1600" dirty="0"/>
              <a:t> </a:t>
            </a:r>
            <a:r>
              <a:rPr lang="en-US" sz="1600" dirty="0" err="1"/>
              <a:t>variantă</a:t>
            </a:r>
            <a:r>
              <a:rPr lang="en-US" sz="1600" dirty="0"/>
              <a:t> de </a:t>
            </a:r>
            <a:r>
              <a:rPr lang="en-US" sz="1600" dirty="0" err="1"/>
              <a:t>organizare</a:t>
            </a:r>
            <a:r>
              <a:rPr lang="en-US" sz="1600" dirty="0"/>
              <a:t> a </a:t>
            </a:r>
            <a:r>
              <a:rPr lang="en-US" sz="1600" dirty="0" err="1"/>
              <a:t>demersului</a:t>
            </a:r>
            <a:r>
              <a:rPr lang="en-US" sz="1600" dirty="0"/>
              <a:t> didactic </a:t>
            </a:r>
            <a:r>
              <a:rPr lang="en-US" sz="1600" dirty="0" err="1"/>
              <a:t>încercând</a:t>
            </a:r>
            <a:r>
              <a:rPr lang="en-US" sz="1600" dirty="0"/>
              <a:t> </a:t>
            </a:r>
            <a:r>
              <a:rPr lang="en-US" sz="1600" dirty="0" err="1"/>
              <a:t>astfel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se </a:t>
            </a:r>
            <a:r>
              <a:rPr lang="en-US" sz="1600" dirty="0" err="1"/>
              <a:t>rezolve</a:t>
            </a:r>
            <a:r>
              <a:rPr lang="en-US" sz="1600" dirty="0"/>
              <a:t>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aceste</a:t>
            </a:r>
            <a:r>
              <a:rPr lang="en-US" sz="1600" dirty="0"/>
              <a:t> </a:t>
            </a:r>
            <a:r>
              <a:rPr lang="en-US" sz="1600" dirty="0" err="1"/>
              <a:t>abordări</a:t>
            </a:r>
            <a:r>
              <a:rPr lang="en-US" sz="1600" dirty="0"/>
              <a:t> </a:t>
            </a:r>
            <a:r>
              <a:rPr lang="en-US" sz="1600" dirty="0" err="1"/>
              <a:t>problemele</a:t>
            </a:r>
            <a:r>
              <a:rPr lang="en-US" sz="1600" dirty="0"/>
              <a:t> </a:t>
            </a:r>
            <a:r>
              <a:rPr lang="en-US" sz="1600" dirty="0" err="1"/>
              <a:t>actuale</a:t>
            </a:r>
            <a:r>
              <a:rPr lang="en-US" sz="1600" dirty="0"/>
              <a:t> de care </a:t>
            </a:r>
            <a:r>
              <a:rPr lang="en-US" sz="1600" dirty="0" err="1"/>
              <a:t>suferă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învăţământul</a:t>
            </a:r>
            <a:r>
              <a:rPr lang="en-US" sz="1600" dirty="0"/>
              <a:t> </a:t>
            </a:r>
            <a:r>
              <a:rPr lang="en-US" sz="1600" dirty="0" err="1"/>
              <a:t>românesc</a:t>
            </a:r>
            <a:r>
              <a:rPr lang="en-US" sz="1600" dirty="0"/>
              <a:t>: </a:t>
            </a:r>
            <a:r>
              <a:rPr lang="en-US" sz="1600" dirty="0" err="1"/>
              <a:t>violenţa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dezordinea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/>
              <a:t> </a:t>
            </a:r>
            <a:r>
              <a:rPr lang="en-US" sz="1600" dirty="0" err="1"/>
              <a:t>apare</a:t>
            </a:r>
            <a:r>
              <a:rPr lang="en-US" sz="1600" dirty="0"/>
              <a:t> </a:t>
            </a:r>
            <a:r>
              <a:rPr lang="en-US" sz="1600" dirty="0" err="1"/>
              <a:t>atunci</a:t>
            </a:r>
            <a:r>
              <a:rPr lang="en-US" sz="1600" dirty="0"/>
              <a:t> </a:t>
            </a:r>
            <a:r>
              <a:rPr lang="en-US" sz="1600" dirty="0" err="1"/>
              <a:t>când</a:t>
            </a:r>
            <a:r>
              <a:rPr lang="en-US" sz="1600" dirty="0"/>
              <a:t> </a:t>
            </a:r>
            <a:r>
              <a:rPr lang="en-US" sz="1600" dirty="0" err="1"/>
              <a:t>mediul</a:t>
            </a:r>
            <a:r>
              <a:rPr lang="en-US" sz="1600" dirty="0"/>
              <a:t> </a:t>
            </a:r>
            <a:r>
              <a:rPr lang="en-US" sz="1600" dirty="0" err="1"/>
              <a:t>pune</a:t>
            </a:r>
            <a:r>
              <a:rPr lang="en-US" sz="1600" dirty="0"/>
              <a:t> </a:t>
            </a:r>
            <a:r>
              <a:rPr lang="en-US" sz="1600" dirty="0" err="1"/>
              <a:t>obstacole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calea</a:t>
            </a:r>
            <a:r>
              <a:rPr lang="en-US" sz="1600" dirty="0"/>
              <a:t> </a:t>
            </a:r>
            <a:r>
              <a:rPr lang="en-US" sz="1600" dirty="0" err="1"/>
              <a:t>dezvoltării</a:t>
            </a:r>
            <a:r>
              <a:rPr lang="en-US" sz="1600" dirty="0"/>
              <a:t> </a:t>
            </a:r>
            <a:r>
              <a:rPr lang="en-US" sz="1600" dirty="0" err="1"/>
              <a:t>psihice</a:t>
            </a:r>
            <a:r>
              <a:rPr lang="en-US" sz="1600" dirty="0"/>
              <a:t> </a:t>
            </a:r>
            <a:r>
              <a:rPr lang="en-US" sz="1600" dirty="0" err="1"/>
              <a:t>naturale</a:t>
            </a:r>
            <a:r>
              <a:rPr lang="en-US" sz="1600" dirty="0"/>
              <a:t> a </a:t>
            </a:r>
            <a:r>
              <a:rPr lang="en-US" sz="1600" dirty="0" err="1"/>
              <a:t>copilului</a:t>
            </a:r>
            <a:r>
              <a:rPr lang="en-US" sz="1600" dirty="0"/>
              <a:t>,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când</a:t>
            </a:r>
            <a:r>
              <a:rPr lang="en-US" sz="1600" dirty="0"/>
              <a:t> din </a:t>
            </a:r>
            <a:r>
              <a:rPr lang="en-US" sz="1600" dirty="0" err="1"/>
              <a:t>mediu</a:t>
            </a:r>
            <a:r>
              <a:rPr lang="en-US" sz="1600" dirty="0"/>
              <a:t> </a:t>
            </a:r>
            <a:r>
              <a:rPr lang="en-US" sz="1600" dirty="0" err="1"/>
              <a:t>lipsesc</a:t>
            </a:r>
            <a:r>
              <a:rPr lang="en-US" sz="1600" dirty="0"/>
              <a:t> stimuli </a:t>
            </a:r>
            <a:r>
              <a:rPr lang="en-US" sz="1600" dirty="0" err="1"/>
              <a:t>necesari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fiecare</a:t>
            </a:r>
            <a:r>
              <a:rPr lang="en-US" sz="1600" dirty="0"/>
              <a:t> </a:t>
            </a:r>
            <a:r>
              <a:rPr lang="en-US" sz="1600" dirty="0" err="1"/>
              <a:t>perioadă</a:t>
            </a:r>
            <a:r>
              <a:rPr lang="en-US" sz="1600" dirty="0"/>
              <a:t> a </a:t>
            </a:r>
            <a:r>
              <a:rPr lang="en-US" sz="1600" dirty="0" err="1"/>
              <a:t>creşterii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15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95399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 </a:t>
            </a:r>
            <a:r>
              <a:rPr lang="en-US" sz="1600" dirty="0" err="1"/>
              <a:t>altă</a:t>
            </a:r>
            <a:r>
              <a:rPr lang="en-US" sz="1600" dirty="0"/>
              <a:t> </a:t>
            </a:r>
            <a:r>
              <a:rPr lang="en-US" sz="1600" dirty="0" err="1"/>
              <a:t>problemă</a:t>
            </a:r>
            <a:r>
              <a:rPr lang="en-US" sz="1600" dirty="0"/>
              <a:t> </a:t>
            </a:r>
            <a:r>
              <a:rPr lang="en-US" sz="1600" dirty="0" err="1"/>
              <a:t>pe</a:t>
            </a:r>
            <a:r>
              <a:rPr lang="en-US" sz="1600" dirty="0"/>
              <a:t> care o </a:t>
            </a:r>
            <a:r>
              <a:rPr lang="en-US" sz="1600" dirty="0" err="1"/>
              <a:t>poate</a:t>
            </a:r>
            <a:r>
              <a:rPr lang="en-US" sz="1600" dirty="0"/>
              <a:t> </a:t>
            </a:r>
            <a:r>
              <a:rPr lang="en-US" sz="1600" dirty="0" err="1"/>
              <a:t>rezolva</a:t>
            </a:r>
            <a:r>
              <a:rPr lang="en-US" sz="1600" dirty="0"/>
              <a:t> rapid </a:t>
            </a:r>
            <a:r>
              <a:rPr lang="en-US" sz="1600" dirty="0" err="1"/>
              <a:t>metoda</a:t>
            </a:r>
            <a:r>
              <a:rPr lang="en-US" sz="1600" dirty="0"/>
              <a:t> Montessori o </a:t>
            </a:r>
            <a:r>
              <a:rPr lang="en-US" sz="1600" dirty="0" err="1"/>
              <a:t>reprezintă</a:t>
            </a:r>
            <a:r>
              <a:rPr lang="en-US" sz="1600" dirty="0"/>
              <a:t> </a:t>
            </a:r>
            <a:r>
              <a:rPr lang="en-US" sz="1600" dirty="0" err="1"/>
              <a:t>mobilierul</a:t>
            </a:r>
            <a:r>
              <a:rPr lang="en-US" sz="1600" dirty="0"/>
              <a:t> fix care </a:t>
            </a:r>
            <a:r>
              <a:rPr lang="en-US" sz="1600" dirty="0" err="1"/>
              <a:t>reprezintă</a:t>
            </a:r>
            <a:r>
              <a:rPr lang="en-US" sz="1600" dirty="0"/>
              <a:t> un instrument de </a:t>
            </a:r>
            <a:r>
              <a:rPr lang="en-US" sz="1600" dirty="0" err="1"/>
              <a:t>încătuşat</a:t>
            </a:r>
            <a:r>
              <a:rPr lang="en-US" sz="1600" dirty="0"/>
              <a:t> </a:t>
            </a:r>
            <a:r>
              <a:rPr lang="en-US" sz="1600" dirty="0" err="1"/>
              <a:t>spiritul</a:t>
            </a:r>
            <a:r>
              <a:rPr lang="en-US" sz="1600" dirty="0"/>
              <a:t> </a:t>
            </a:r>
            <a:r>
              <a:rPr lang="en-US" sz="1600" dirty="0" err="1"/>
              <a:t>copiilor</a:t>
            </a:r>
            <a:r>
              <a:rPr lang="en-US" sz="1600" dirty="0"/>
              <a:t>, </a:t>
            </a:r>
            <a:r>
              <a:rPr lang="en-US" sz="1600" dirty="0" err="1"/>
              <a:t>deoarece</a:t>
            </a:r>
            <a:r>
              <a:rPr lang="en-US" sz="1600" dirty="0"/>
              <a:t> </a:t>
            </a:r>
            <a:r>
              <a:rPr lang="en-US" sz="1600" dirty="0" err="1"/>
              <a:t>această</a:t>
            </a:r>
            <a:r>
              <a:rPr lang="en-US" sz="1600" dirty="0"/>
              <a:t> </a:t>
            </a:r>
            <a:r>
              <a:rPr lang="en-US" sz="1600" dirty="0" err="1"/>
              <a:t>metodă</a:t>
            </a:r>
            <a:r>
              <a:rPr lang="en-US" sz="1600" dirty="0"/>
              <a:t> </a:t>
            </a:r>
            <a:r>
              <a:rPr lang="en-US" sz="1600" dirty="0" err="1"/>
              <a:t>consideră</a:t>
            </a:r>
            <a:r>
              <a:rPr lang="en-US" sz="1600" dirty="0"/>
              <a:t> </a:t>
            </a:r>
            <a:r>
              <a:rPr lang="en-US" sz="1600" dirty="0" err="1"/>
              <a:t>mişcarea</a:t>
            </a:r>
            <a:r>
              <a:rPr lang="en-US" sz="1600" dirty="0"/>
              <a:t> ca </a:t>
            </a:r>
            <a:r>
              <a:rPr lang="en-US" sz="1600" dirty="0" err="1"/>
              <a:t>fiind</a:t>
            </a:r>
            <a:r>
              <a:rPr lang="en-US" sz="1600" dirty="0"/>
              <a:t> </a:t>
            </a:r>
            <a:r>
              <a:rPr lang="en-US" sz="1600" dirty="0" err="1"/>
              <a:t>esenţială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viaţă</a:t>
            </a:r>
            <a:r>
              <a:rPr lang="en-US" sz="1600" dirty="0"/>
              <a:t>, </a:t>
            </a:r>
            <a:r>
              <a:rPr lang="en-US" sz="1600" dirty="0" err="1"/>
              <a:t>iar</a:t>
            </a:r>
            <a:r>
              <a:rPr lang="en-US" sz="1600" dirty="0"/>
              <a:t> </a:t>
            </a:r>
            <a:r>
              <a:rPr lang="en-US" sz="1600" dirty="0" err="1"/>
              <a:t>educaţia</a:t>
            </a:r>
            <a:r>
              <a:rPr lang="en-US" sz="1600" dirty="0"/>
              <a:t> nu </a:t>
            </a:r>
            <a:r>
              <a:rPr lang="en-US" sz="1600" dirty="0" err="1"/>
              <a:t>poate</a:t>
            </a:r>
            <a:r>
              <a:rPr lang="en-US" sz="1600" dirty="0"/>
              <a:t> fi </a:t>
            </a:r>
            <a:r>
              <a:rPr lang="en-US" sz="1600" dirty="0" err="1"/>
              <a:t>concepută</a:t>
            </a:r>
            <a:r>
              <a:rPr lang="en-US" sz="1600" dirty="0"/>
              <a:t> ca </a:t>
            </a:r>
            <a:r>
              <a:rPr lang="en-US" sz="1600" dirty="0" err="1"/>
              <a:t>moderatoare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inhibatoare</a:t>
            </a:r>
            <a:r>
              <a:rPr lang="en-US" sz="1600" dirty="0"/>
              <a:t> a </a:t>
            </a:r>
            <a:r>
              <a:rPr lang="en-US" sz="1600" dirty="0" err="1"/>
              <a:t>mişcării</a:t>
            </a:r>
            <a:r>
              <a:rPr lang="en-US" sz="1600" dirty="0"/>
              <a:t>, ci un </a:t>
            </a:r>
            <a:r>
              <a:rPr lang="en-US" sz="1600" dirty="0" err="1"/>
              <a:t>ajutor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cheltui</a:t>
            </a:r>
            <a:r>
              <a:rPr lang="en-US" sz="1600" dirty="0"/>
              <a:t> </a:t>
            </a:r>
            <a:r>
              <a:rPr lang="en-US" sz="1600" dirty="0" err="1"/>
              <a:t>eficient</a:t>
            </a:r>
            <a:r>
              <a:rPr lang="en-US" sz="1600" dirty="0"/>
              <a:t> </a:t>
            </a:r>
            <a:r>
              <a:rPr lang="en-US" sz="1600" dirty="0" err="1"/>
              <a:t>energia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o </a:t>
            </a:r>
            <a:r>
              <a:rPr lang="en-US" sz="1600" dirty="0" err="1"/>
              <a:t>lăsa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se </a:t>
            </a:r>
            <a:r>
              <a:rPr lang="en-US" sz="1600" dirty="0" err="1"/>
              <a:t>dezvolte</a:t>
            </a:r>
            <a:r>
              <a:rPr lang="en-US" sz="1600" dirty="0"/>
              <a:t> normal.</a:t>
            </a:r>
          </a:p>
          <a:p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cartea</a:t>
            </a:r>
            <a:r>
              <a:rPr lang="en-US" sz="1600" dirty="0"/>
              <a:t> „</a:t>
            </a:r>
            <a:r>
              <a:rPr lang="en-US" sz="1600" dirty="0" err="1"/>
              <a:t>Descoperirea</a:t>
            </a:r>
            <a:r>
              <a:rPr lang="en-US" sz="1600" dirty="0"/>
              <a:t> </a:t>
            </a:r>
            <a:r>
              <a:rPr lang="en-US" sz="1600" dirty="0" err="1"/>
              <a:t>copilului</a:t>
            </a:r>
            <a:r>
              <a:rPr lang="en-US" sz="1600" dirty="0"/>
              <a:t>” </a:t>
            </a:r>
            <a:r>
              <a:rPr lang="en-US" sz="1600" dirty="0" err="1"/>
              <a:t>autoarea</a:t>
            </a:r>
            <a:r>
              <a:rPr lang="en-US" sz="1600" dirty="0"/>
              <a:t> </a:t>
            </a:r>
            <a:r>
              <a:rPr lang="en-US" sz="1600" dirty="0" err="1"/>
              <a:t>spunea</a:t>
            </a:r>
            <a:r>
              <a:rPr lang="en-US" sz="1600" dirty="0"/>
              <a:t>: „</a:t>
            </a:r>
            <a:r>
              <a:rPr lang="en-US" sz="1600" dirty="0" err="1"/>
              <a:t>Educaţia</a:t>
            </a:r>
            <a:r>
              <a:rPr lang="en-US" sz="1600" dirty="0"/>
              <a:t> </a:t>
            </a:r>
            <a:r>
              <a:rPr lang="en-US" sz="1600" dirty="0" err="1"/>
              <a:t>mişcărilor</a:t>
            </a:r>
            <a:r>
              <a:rPr lang="en-US" sz="1600" dirty="0"/>
              <a:t> </a:t>
            </a:r>
            <a:r>
              <a:rPr lang="en-US" sz="1600" dirty="0" err="1"/>
              <a:t>ocupă</a:t>
            </a:r>
            <a:r>
              <a:rPr lang="en-US" sz="1600" dirty="0"/>
              <a:t> </a:t>
            </a:r>
            <a:r>
              <a:rPr lang="en-US" sz="1600" dirty="0" err="1"/>
              <a:t>primul</a:t>
            </a:r>
            <a:r>
              <a:rPr lang="en-US" sz="1600" dirty="0"/>
              <a:t> </a:t>
            </a:r>
            <a:r>
              <a:rPr lang="en-US" sz="1600" dirty="0" err="1"/>
              <a:t>loc</a:t>
            </a:r>
            <a:r>
              <a:rPr lang="en-US" sz="1600" dirty="0"/>
              <a:t>, </a:t>
            </a:r>
            <a:r>
              <a:rPr lang="en-US" sz="1600" dirty="0" err="1"/>
              <a:t>pe</a:t>
            </a:r>
            <a:r>
              <a:rPr lang="en-US" sz="1600" dirty="0"/>
              <a:t> </a:t>
            </a:r>
            <a:r>
              <a:rPr lang="en-US" sz="1600" dirty="0" err="1"/>
              <a:t>când</a:t>
            </a:r>
            <a:r>
              <a:rPr lang="en-US" sz="1600" dirty="0"/>
              <a:t> </a:t>
            </a:r>
            <a:r>
              <a:rPr lang="en-US" sz="1600" dirty="0" err="1"/>
              <a:t>învăţarea</a:t>
            </a:r>
            <a:r>
              <a:rPr lang="en-US" sz="1600" dirty="0"/>
              <a:t> </a:t>
            </a:r>
            <a:r>
              <a:rPr lang="en-US" sz="1600" dirty="0" err="1"/>
              <a:t>lucrurilor</a:t>
            </a:r>
            <a:r>
              <a:rPr lang="en-US" sz="1600" dirty="0"/>
              <a:t> practice </a:t>
            </a:r>
            <a:r>
              <a:rPr lang="en-US" sz="1600" dirty="0" err="1"/>
              <a:t>constituie</a:t>
            </a:r>
            <a:r>
              <a:rPr lang="en-US" sz="1600" dirty="0"/>
              <a:t> </a:t>
            </a:r>
            <a:r>
              <a:rPr lang="en-US" sz="1600" dirty="0" err="1"/>
              <a:t>numai</a:t>
            </a:r>
            <a:r>
              <a:rPr lang="en-US" sz="1600" dirty="0"/>
              <a:t> o </a:t>
            </a:r>
            <a:r>
              <a:rPr lang="en-US" sz="1600" dirty="0" err="1"/>
              <a:t>atracţie</a:t>
            </a:r>
            <a:r>
              <a:rPr lang="en-US" sz="1600" dirty="0"/>
              <a:t> </a:t>
            </a:r>
            <a:r>
              <a:rPr lang="en-US" sz="1600" dirty="0" err="1"/>
              <a:t>externă</a:t>
            </a:r>
            <a:r>
              <a:rPr lang="en-US" sz="1600" dirty="0"/>
              <a:t>, </a:t>
            </a:r>
            <a:r>
              <a:rPr lang="en-US" sz="1600" dirty="0" err="1"/>
              <a:t>motivul</a:t>
            </a:r>
            <a:r>
              <a:rPr lang="en-US" sz="1600" dirty="0"/>
              <a:t> </a:t>
            </a:r>
            <a:r>
              <a:rPr lang="en-US" sz="1600" dirty="0" err="1"/>
              <a:t>aparent</a:t>
            </a:r>
            <a:r>
              <a:rPr lang="en-US" sz="1600" dirty="0"/>
              <a:t>, care </a:t>
            </a:r>
            <a:r>
              <a:rPr lang="en-US" sz="1600" dirty="0" err="1"/>
              <a:t>stimulează</a:t>
            </a:r>
            <a:r>
              <a:rPr lang="en-US" sz="1600" dirty="0"/>
              <a:t> o </a:t>
            </a:r>
            <a:r>
              <a:rPr lang="en-US" sz="1600" dirty="0" err="1"/>
              <a:t>necesitate</a:t>
            </a:r>
            <a:r>
              <a:rPr lang="en-US" sz="1600" dirty="0"/>
              <a:t> </a:t>
            </a:r>
            <a:r>
              <a:rPr lang="en-US" sz="1600" dirty="0" err="1"/>
              <a:t>adâncă</a:t>
            </a:r>
            <a:r>
              <a:rPr lang="en-US" sz="1600" dirty="0"/>
              <a:t> de </a:t>
            </a:r>
            <a:r>
              <a:rPr lang="en-US" sz="1600" dirty="0" err="1"/>
              <a:t>organizare</a:t>
            </a:r>
            <a:r>
              <a:rPr lang="en-US" sz="1600" dirty="0"/>
              <a:t>”. </a:t>
            </a:r>
            <a:r>
              <a:rPr lang="en-US" sz="1600" dirty="0" err="1"/>
              <a:t>Includerea</a:t>
            </a:r>
            <a:r>
              <a:rPr lang="en-US" sz="1600" dirty="0"/>
              <a:t> </a:t>
            </a:r>
            <a:r>
              <a:rPr lang="en-US" sz="1600" dirty="0" err="1"/>
              <a:t>tuturor</a:t>
            </a:r>
            <a:r>
              <a:rPr lang="en-US" sz="1600" dirty="0"/>
              <a:t> </a:t>
            </a:r>
            <a:r>
              <a:rPr lang="en-US" sz="1600" dirty="0" err="1"/>
              <a:t>copiilor</a:t>
            </a:r>
            <a:r>
              <a:rPr lang="en-US" sz="1600" dirty="0"/>
              <a:t>, </a:t>
            </a:r>
            <a:r>
              <a:rPr lang="en-US" sz="1600" dirty="0" err="1"/>
              <a:t>inclusiv</a:t>
            </a:r>
            <a:r>
              <a:rPr lang="en-US" sz="1600" dirty="0"/>
              <a:t> a </a:t>
            </a:r>
            <a:r>
              <a:rPr lang="en-US" sz="1600" dirty="0" err="1"/>
              <a:t>copiilor</a:t>
            </a:r>
            <a:r>
              <a:rPr lang="en-US" sz="1600" dirty="0"/>
              <a:t> cu </a:t>
            </a:r>
            <a:r>
              <a:rPr lang="en-US" sz="1600" dirty="0" err="1"/>
              <a:t>nevoi</a:t>
            </a:r>
            <a:r>
              <a:rPr lang="en-US" sz="1600" dirty="0"/>
              <a:t> </a:t>
            </a:r>
            <a:r>
              <a:rPr lang="en-US" sz="1600" dirty="0" err="1"/>
              <a:t>speciale</a:t>
            </a:r>
            <a:r>
              <a:rPr lang="en-US" sz="1600" dirty="0"/>
              <a:t>,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firească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alternativa</a:t>
            </a:r>
            <a:r>
              <a:rPr lang="en-US" sz="1600" dirty="0"/>
              <a:t> Montessori, </a:t>
            </a:r>
            <a:r>
              <a:rPr lang="en-US" sz="1600" dirty="0" err="1"/>
              <a:t>deoarece</a:t>
            </a:r>
            <a:r>
              <a:rPr lang="en-US" sz="1600" dirty="0"/>
              <a:t> </a:t>
            </a:r>
            <a:r>
              <a:rPr lang="en-US" sz="1600" dirty="0" err="1"/>
              <a:t>fiecare</a:t>
            </a:r>
            <a:r>
              <a:rPr lang="en-US" sz="1600" dirty="0"/>
              <a:t> </a:t>
            </a:r>
            <a:r>
              <a:rPr lang="en-US" sz="1600" dirty="0" err="1"/>
              <a:t>copil</a:t>
            </a:r>
            <a:r>
              <a:rPr lang="en-US" sz="1600" dirty="0"/>
              <a:t> </a:t>
            </a:r>
            <a:r>
              <a:rPr lang="en-US" sz="1600" dirty="0" err="1"/>
              <a:t>lucrează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ritm</a:t>
            </a:r>
            <a:r>
              <a:rPr lang="en-US" sz="1600" dirty="0"/>
              <a:t> </a:t>
            </a:r>
            <a:r>
              <a:rPr lang="en-US" sz="1600" dirty="0" err="1"/>
              <a:t>propriu</a:t>
            </a:r>
            <a:r>
              <a:rPr lang="en-US" sz="1600" dirty="0"/>
              <a:t> </a:t>
            </a:r>
            <a:r>
              <a:rPr lang="en-US" sz="1600" dirty="0" err="1"/>
              <a:t>iar</a:t>
            </a:r>
            <a:r>
              <a:rPr lang="en-US" sz="1600" dirty="0"/>
              <a:t> </a:t>
            </a:r>
            <a:r>
              <a:rPr lang="en-US" sz="1600" dirty="0" err="1"/>
              <a:t>incluziunea</a:t>
            </a:r>
            <a:r>
              <a:rPr lang="en-US" sz="1600" dirty="0"/>
              <a:t> </a:t>
            </a:r>
            <a:r>
              <a:rPr lang="en-US" sz="1600" dirty="0" err="1"/>
              <a:t>devine</a:t>
            </a:r>
            <a:r>
              <a:rPr lang="en-US" sz="1600" dirty="0"/>
              <a:t> </a:t>
            </a:r>
            <a:r>
              <a:rPr lang="en-US" sz="1600" dirty="0" err="1"/>
              <a:t>astfel</a:t>
            </a:r>
            <a:r>
              <a:rPr lang="en-US" sz="1600" dirty="0"/>
              <a:t> un </a:t>
            </a:r>
            <a:r>
              <a:rPr lang="en-US" sz="1600" dirty="0" err="1"/>
              <a:t>proces</a:t>
            </a:r>
            <a:r>
              <a:rPr lang="en-US" sz="1600" dirty="0"/>
              <a:t> </a:t>
            </a:r>
            <a:r>
              <a:rPr lang="en-US" sz="1600" dirty="0" err="1"/>
              <a:t>firesc</a:t>
            </a:r>
            <a:r>
              <a:rPr lang="en-US" sz="1600" dirty="0"/>
              <a:t>, normal. </a:t>
            </a:r>
            <a:r>
              <a:rPr lang="en-US" sz="1600" dirty="0" err="1"/>
              <a:t>Alternativa</a:t>
            </a:r>
            <a:r>
              <a:rPr lang="en-US" sz="1600" dirty="0"/>
              <a:t> </a:t>
            </a:r>
            <a:r>
              <a:rPr lang="en-US" sz="1600" dirty="0" err="1"/>
              <a:t>educaţională</a:t>
            </a:r>
            <a:r>
              <a:rPr lang="en-US" sz="1600" dirty="0"/>
              <a:t> Montessori </a:t>
            </a:r>
            <a:r>
              <a:rPr lang="en-US" sz="1600" dirty="0" err="1"/>
              <a:t>îşi</a:t>
            </a:r>
            <a:r>
              <a:rPr lang="en-US" sz="1600" dirty="0"/>
              <a:t> </a:t>
            </a:r>
            <a:r>
              <a:rPr lang="en-US" sz="1600" dirty="0" err="1"/>
              <a:t>propune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înveţe</a:t>
            </a:r>
            <a:r>
              <a:rPr lang="en-US" sz="1600" dirty="0"/>
              <a:t> </a:t>
            </a:r>
            <a:r>
              <a:rPr lang="en-US" sz="1600" dirty="0" err="1"/>
              <a:t>copilul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gândească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acţioneze</a:t>
            </a:r>
            <a:r>
              <a:rPr lang="en-US" sz="1600" dirty="0"/>
              <a:t> independent, </a:t>
            </a:r>
            <a:r>
              <a:rPr lang="en-US" sz="1600" dirty="0" err="1"/>
              <a:t>într</a:t>
            </a:r>
            <a:r>
              <a:rPr lang="en-US" sz="1600" dirty="0"/>
              <a:t>-o </a:t>
            </a:r>
            <a:r>
              <a:rPr lang="en-US" sz="1600" dirty="0" err="1"/>
              <a:t>manieră</a:t>
            </a:r>
            <a:r>
              <a:rPr lang="en-US" sz="1600" dirty="0"/>
              <a:t> </a:t>
            </a:r>
            <a:r>
              <a:rPr lang="en-US" sz="1600" dirty="0" err="1"/>
              <a:t>responsabilă</a:t>
            </a:r>
            <a:r>
              <a:rPr lang="en-US" sz="1600" dirty="0"/>
              <a:t> de </a:t>
            </a:r>
            <a:r>
              <a:rPr lang="en-US" sz="1600" dirty="0" err="1"/>
              <a:t>tipul</a:t>
            </a:r>
            <a:r>
              <a:rPr lang="en-US" sz="1600" dirty="0"/>
              <a:t> „</a:t>
            </a:r>
            <a:r>
              <a:rPr lang="en-US" sz="1600" dirty="0" err="1"/>
              <a:t>ajută-mă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pot </a:t>
            </a:r>
            <a:r>
              <a:rPr lang="en-US" sz="1600" dirty="0" err="1"/>
              <a:t>singur</a:t>
            </a:r>
            <a:r>
              <a:rPr lang="en-US" sz="16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1377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066801"/>
            <a:ext cx="6868500" cy="518160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Copilul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învăţarea</a:t>
            </a:r>
            <a:r>
              <a:rPr lang="en-US" dirty="0"/>
              <a:t> se </a:t>
            </a:r>
            <a:r>
              <a:rPr lang="en-US" dirty="0" err="1"/>
              <a:t>situează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loc</a:t>
            </a:r>
            <a:r>
              <a:rPr lang="en-US" dirty="0"/>
              <a:t>, </a:t>
            </a:r>
            <a:r>
              <a:rPr lang="en-US" dirty="0" err="1"/>
              <a:t>predarea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curriculumul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locul</a:t>
            </a:r>
            <a:r>
              <a:rPr lang="en-US" dirty="0"/>
              <a:t> </a:t>
            </a:r>
            <a:r>
              <a:rPr lang="en-US" dirty="0" err="1"/>
              <a:t>doi</a:t>
            </a:r>
            <a:r>
              <a:rPr lang="en-US" dirty="0"/>
              <a:t>. </a:t>
            </a:r>
            <a:r>
              <a:rPr lang="en-US" dirty="0" err="1"/>
              <a:t>Rolul</a:t>
            </a:r>
            <a:r>
              <a:rPr lang="en-US" dirty="0"/>
              <a:t> </a:t>
            </a:r>
            <a:r>
              <a:rPr lang="en-US" dirty="0" err="1" smtClean="0"/>
              <a:t>invatatorului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/>
              <a:t>de a </a:t>
            </a:r>
            <a:r>
              <a:rPr lang="en-US" dirty="0" err="1"/>
              <a:t>cunoaşte</a:t>
            </a:r>
            <a:r>
              <a:rPr lang="en-US" dirty="0"/>
              <a:t> </a:t>
            </a:r>
            <a:r>
              <a:rPr lang="en-US" dirty="0" err="1"/>
              <a:t>nevoile</a:t>
            </a:r>
            <a:r>
              <a:rPr lang="en-US" dirty="0"/>
              <a:t> de </a:t>
            </a:r>
            <a:r>
              <a:rPr lang="en-US" dirty="0" err="1"/>
              <a:t>dezvoltare</a:t>
            </a:r>
            <a:r>
              <a:rPr lang="en-US" dirty="0"/>
              <a:t> ale </a:t>
            </a:r>
            <a:r>
              <a:rPr lang="en-US" dirty="0" err="1"/>
              <a:t>fiecărui</a:t>
            </a:r>
            <a:r>
              <a:rPr lang="en-US" dirty="0"/>
              <a:t> </a:t>
            </a:r>
            <a:r>
              <a:rPr lang="en-US" dirty="0" err="1"/>
              <a:t>copil</a:t>
            </a:r>
            <a:r>
              <a:rPr lang="en-US" dirty="0"/>
              <a:t>, de a-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pune</a:t>
            </a:r>
            <a:r>
              <a:rPr lang="en-US" dirty="0"/>
              <a:t> la </a:t>
            </a:r>
            <a:r>
              <a:rPr lang="en-US" dirty="0" err="1"/>
              <a:t>dispoziţie</a:t>
            </a:r>
            <a:r>
              <a:rPr lang="en-US" dirty="0"/>
              <a:t> un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adecvat</a:t>
            </a:r>
            <a:r>
              <a:rPr lang="en-US" dirty="0"/>
              <a:t>, </a:t>
            </a:r>
            <a:r>
              <a:rPr lang="en-US" dirty="0" err="1"/>
              <a:t>oportunitatea</a:t>
            </a:r>
            <a:r>
              <a:rPr lang="en-US" dirty="0"/>
              <a:t> de a se </a:t>
            </a:r>
            <a:r>
              <a:rPr lang="en-US" dirty="0" err="1"/>
              <a:t>dezvolta</a:t>
            </a:r>
            <a:r>
              <a:rPr lang="en-US" dirty="0"/>
              <a:t> la </a:t>
            </a:r>
            <a:r>
              <a:rPr lang="en-US" dirty="0" err="1"/>
              <a:t>potenţialul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maxim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libertatea</a:t>
            </a:r>
            <a:r>
              <a:rPr lang="en-US" dirty="0"/>
              <a:t> de a </a:t>
            </a:r>
            <a:r>
              <a:rPr lang="en-US" dirty="0" err="1"/>
              <a:t>găsi</a:t>
            </a:r>
            <a:r>
              <a:rPr lang="en-US" dirty="0"/>
              <a:t> </a:t>
            </a:r>
            <a:r>
              <a:rPr lang="en-US" dirty="0" err="1"/>
              <a:t>soluţii</a:t>
            </a:r>
            <a:r>
              <a:rPr lang="en-US" dirty="0"/>
              <a:t>. </a:t>
            </a:r>
            <a:r>
              <a:rPr lang="en-US" dirty="0" err="1"/>
              <a:t>Cadrul</a:t>
            </a:r>
            <a:r>
              <a:rPr lang="en-US" dirty="0"/>
              <a:t> didactic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înţeleagă</a:t>
            </a:r>
            <a:r>
              <a:rPr lang="en-US" dirty="0"/>
              <a:t> </a:t>
            </a:r>
            <a:r>
              <a:rPr lang="en-US" dirty="0" err="1"/>
              <a:t>nevoia</a:t>
            </a:r>
            <a:r>
              <a:rPr lang="en-US" dirty="0"/>
              <a:t> </a:t>
            </a:r>
            <a:r>
              <a:rPr lang="en-US" dirty="0" err="1"/>
              <a:t>copilului</a:t>
            </a:r>
            <a:r>
              <a:rPr lang="en-US" dirty="0"/>
              <a:t> de a </a:t>
            </a:r>
            <a:r>
              <a:rPr lang="en-US" dirty="0" err="1"/>
              <a:t>relua</a:t>
            </a:r>
            <a:r>
              <a:rPr lang="en-US" dirty="0"/>
              <a:t> </a:t>
            </a:r>
            <a:r>
              <a:rPr lang="en-US" dirty="0" err="1"/>
              <a:t>iarăşi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iarăşi</a:t>
            </a:r>
            <a:r>
              <a:rPr lang="en-US" dirty="0"/>
              <a:t> o </a:t>
            </a:r>
            <a:r>
              <a:rPr lang="en-US" dirty="0" err="1"/>
              <a:t>activitate</a:t>
            </a:r>
            <a:r>
              <a:rPr lang="en-US" dirty="0"/>
              <a:t>,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recunoască</a:t>
            </a:r>
            <a:r>
              <a:rPr lang="en-US" dirty="0"/>
              <a:t> </a:t>
            </a:r>
            <a:r>
              <a:rPr lang="en-US" dirty="0" err="1"/>
              <a:t>nevoia</a:t>
            </a:r>
            <a:r>
              <a:rPr lang="en-US" dirty="0"/>
              <a:t> de </a:t>
            </a:r>
            <a:r>
              <a:rPr lang="en-US" dirty="0" err="1"/>
              <a:t>mişcare</a:t>
            </a:r>
            <a:r>
              <a:rPr lang="en-US" dirty="0"/>
              <a:t> </a:t>
            </a:r>
            <a:r>
              <a:rPr lang="en-US" dirty="0" err="1"/>
              <a:t>fizică</a:t>
            </a:r>
            <a:r>
              <a:rPr lang="en-US" dirty="0"/>
              <a:t> a </a:t>
            </a:r>
            <a:r>
              <a:rPr lang="en-US" dirty="0" err="1"/>
              <a:t>acestuia</a:t>
            </a:r>
            <a:r>
              <a:rPr lang="en-US" dirty="0"/>
              <a:t>,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stabilească</a:t>
            </a:r>
            <a:r>
              <a:rPr lang="en-US" dirty="0"/>
              <a:t> </a:t>
            </a:r>
            <a:r>
              <a:rPr lang="en-US" dirty="0" err="1"/>
              <a:t>rutine</a:t>
            </a:r>
            <a:r>
              <a:rPr lang="en-US" dirty="0"/>
              <a:t>,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ofere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exemplul</a:t>
            </a:r>
            <a:r>
              <a:rPr lang="en-US" dirty="0"/>
              <a:t> </a:t>
            </a:r>
            <a:r>
              <a:rPr lang="en-US" dirty="0" err="1"/>
              <a:t>propriu</a:t>
            </a:r>
            <a:r>
              <a:rPr lang="en-US" dirty="0"/>
              <a:t> o </a:t>
            </a:r>
            <a:r>
              <a:rPr lang="en-US" dirty="0" err="1"/>
              <a:t>conduită</a:t>
            </a:r>
            <a:r>
              <a:rPr lang="en-US" dirty="0"/>
              <a:t> de </a:t>
            </a:r>
            <a:r>
              <a:rPr lang="en-US" dirty="0" err="1"/>
              <a:t>disciplină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de </a:t>
            </a:r>
            <a:r>
              <a:rPr lang="en-US" dirty="0" err="1"/>
              <a:t>ordine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cu </a:t>
            </a:r>
            <a:r>
              <a:rPr lang="en-US" dirty="0" err="1"/>
              <a:t>materialele</a:t>
            </a:r>
            <a:r>
              <a:rPr lang="en-US" dirty="0"/>
              <a:t> Montessori.</a:t>
            </a:r>
          </a:p>
          <a:p>
            <a:r>
              <a:rPr lang="en-US" dirty="0" err="1"/>
              <a:t>Materialele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dezvoltare</a:t>
            </a:r>
            <a:r>
              <a:rPr lang="en-US" dirty="0"/>
              <a:t> special </a:t>
            </a:r>
            <a:r>
              <a:rPr lang="en-US" dirty="0" err="1"/>
              <a:t>proiectate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care </a:t>
            </a:r>
            <a:r>
              <a:rPr lang="en-US" dirty="0" err="1"/>
              <a:t>invită</a:t>
            </a:r>
            <a:r>
              <a:rPr lang="en-US" dirty="0"/>
              <a:t> </a:t>
            </a:r>
            <a:r>
              <a:rPr lang="en-US" dirty="0" err="1"/>
              <a:t>copiii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angajeze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de </a:t>
            </a:r>
            <a:r>
              <a:rPr lang="en-US" dirty="0" err="1"/>
              <a:t>învăţare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o </a:t>
            </a:r>
            <a:r>
              <a:rPr lang="en-US" dirty="0" err="1"/>
              <a:t>aleg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, </a:t>
            </a:r>
            <a:r>
              <a:rPr lang="en-US" dirty="0" err="1"/>
              <a:t>învăţând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descoperire</a:t>
            </a:r>
            <a:r>
              <a:rPr lang="en-US" dirty="0"/>
              <a:t>, 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materialelor</a:t>
            </a:r>
            <a:r>
              <a:rPr lang="en-US" dirty="0"/>
              <a:t>, </a:t>
            </a:r>
            <a:r>
              <a:rPr lang="en-US" dirty="0" err="1"/>
              <a:t>exersându-şi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dezvoltând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de </a:t>
            </a:r>
            <a:r>
              <a:rPr lang="en-US" dirty="0" err="1"/>
              <a:t>concentrare</a:t>
            </a:r>
            <a:r>
              <a:rPr lang="en-US" dirty="0"/>
              <a:t> a </a:t>
            </a:r>
            <a:r>
              <a:rPr lang="en-US" dirty="0" err="1"/>
              <a:t>atenţiei</a:t>
            </a:r>
            <a:r>
              <a:rPr lang="en-US" dirty="0"/>
              <a:t>, </a:t>
            </a:r>
            <a:r>
              <a:rPr lang="en-US" dirty="0" err="1"/>
              <a:t>motivaţia</a:t>
            </a:r>
            <a:r>
              <a:rPr lang="en-US" dirty="0"/>
              <a:t> </a:t>
            </a:r>
            <a:r>
              <a:rPr lang="en-US" dirty="0" err="1"/>
              <a:t>intrinsecă</a:t>
            </a:r>
            <a:r>
              <a:rPr lang="en-US" dirty="0"/>
              <a:t>, </a:t>
            </a:r>
            <a:r>
              <a:rPr lang="en-US" dirty="0" err="1"/>
              <a:t>autodisciplina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de sine. M. Montessori </a:t>
            </a:r>
            <a:r>
              <a:rPr lang="en-US" dirty="0" err="1"/>
              <a:t>remarca</a:t>
            </a:r>
            <a:r>
              <a:rPr lang="en-US" dirty="0"/>
              <a:t> </a:t>
            </a:r>
            <a:r>
              <a:rPr lang="en-US" dirty="0" err="1"/>
              <a:t>următoarele</a:t>
            </a:r>
            <a:r>
              <a:rPr lang="en-US" dirty="0"/>
              <a:t>: „</a:t>
            </a:r>
            <a:r>
              <a:rPr lang="en-US" dirty="0" err="1"/>
              <a:t>aşa</a:t>
            </a:r>
            <a:r>
              <a:rPr lang="en-US" dirty="0"/>
              <a:t> cum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trasa</a:t>
            </a:r>
            <a:r>
              <a:rPr lang="en-US" dirty="0"/>
              <a:t> un </a:t>
            </a:r>
            <a:r>
              <a:rPr lang="en-US" dirty="0" err="1"/>
              <a:t>cerc</a:t>
            </a:r>
            <a:r>
              <a:rPr lang="en-US" dirty="0"/>
              <a:t> exact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fixeze</a:t>
            </a:r>
            <a:r>
              <a:rPr lang="en-US" dirty="0"/>
              <a:t> un </a:t>
            </a:r>
            <a:r>
              <a:rPr lang="en-US" dirty="0" err="1"/>
              <a:t>compas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centru</a:t>
            </a:r>
            <a:r>
              <a:rPr lang="en-US" dirty="0"/>
              <a:t>, </a:t>
            </a:r>
            <a:r>
              <a:rPr lang="en-US" dirty="0" err="1"/>
              <a:t>aşa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copilului</a:t>
            </a:r>
            <a:r>
              <a:rPr lang="en-US" dirty="0"/>
              <a:t> </a:t>
            </a:r>
            <a:r>
              <a:rPr lang="en-US" dirty="0" err="1"/>
              <a:t>concentrarea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punctul</a:t>
            </a:r>
            <a:r>
              <a:rPr lang="en-US" dirty="0"/>
              <a:t> </a:t>
            </a:r>
            <a:r>
              <a:rPr lang="en-US" dirty="0" err="1"/>
              <a:t>esenţial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807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09600"/>
            <a:ext cx="6553200" cy="550920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sz="1600" dirty="0"/>
              <a:t>Cu </a:t>
            </a:r>
            <a:r>
              <a:rPr lang="en-US" sz="1600" dirty="0" err="1"/>
              <a:t>ajutorul</a:t>
            </a:r>
            <a:r>
              <a:rPr lang="en-US" sz="1600" dirty="0"/>
              <a:t> </a:t>
            </a:r>
            <a:r>
              <a:rPr lang="en-US" sz="1600" dirty="0" err="1"/>
              <a:t>imaginației</a:t>
            </a:r>
            <a:r>
              <a:rPr lang="en-US" sz="1600" dirty="0"/>
              <a:t> </a:t>
            </a:r>
            <a:r>
              <a:rPr lang="en-US" sz="1600" dirty="0" err="1"/>
              <a:t>copiii</a:t>
            </a:r>
            <a:r>
              <a:rPr lang="en-US" sz="1600" dirty="0"/>
              <a:t> </a:t>
            </a:r>
            <a:r>
              <a:rPr lang="en-US" sz="1600" dirty="0" err="1"/>
              <a:t>reconstituie</a:t>
            </a:r>
            <a:r>
              <a:rPr lang="en-US" sz="1600" dirty="0"/>
              <a:t> </a:t>
            </a:r>
            <a:r>
              <a:rPr lang="en-US" sz="1600" dirty="0" err="1"/>
              <a:t>întâmplări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locuri</a:t>
            </a:r>
            <a:r>
              <a:rPr lang="en-US" sz="1600" dirty="0"/>
              <a:t> la care nu au </a:t>
            </a:r>
            <a:r>
              <a:rPr lang="en-US" sz="1600" dirty="0" err="1"/>
              <a:t>acces</a:t>
            </a:r>
            <a:r>
              <a:rPr lang="en-US" sz="1600" dirty="0"/>
              <a:t> </a:t>
            </a:r>
            <a:r>
              <a:rPr lang="en-US" sz="1600" dirty="0" err="1"/>
              <a:t>fizic</a:t>
            </a:r>
            <a:r>
              <a:rPr lang="en-US" sz="1600" dirty="0"/>
              <a:t> (</a:t>
            </a:r>
            <a:r>
              <a:rPr lang="en-US" sz="1600" dirty="0" err="1"/>
              <a:t>timpuri</a:t>
            </a:r>
            <a:r>
              <a:rPr lang="en-US" sz="1600" dirty="0"/>
              <a:t> </a:t>
            </a:r>
            <a:r>
              <a:rPr lang="en-US" sz="1600" dirty="0" err="1"/>
              <a:t>trecute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viitoare</a:t>
            </a:r>
            <a:r>
              <a:rPr lang="en-US" sz="1600" dirty="0"/>
              <a:t>, </a:t>
            </a:r>
            <a:r>
              <a:rPr lang="en-US" sz="1600" dirty="0" err="1"/>
              <a:t>organizarea</a:t>
            </a:r>
            <a:r>
              <a:rPr lang="en-US" sz="1600" dirty="0"/>
              <a:t> </a:t>
            </a:r>
            <a:r>
              <a:rPr lang="en-US" sz="1600" dirty="0" err="1"/>
              <a:t>lumii</a:t>
            </a:r>
            <a:r>
              <a:rPr lang="en-US" sz="1600" dirty="0"/>
              <a:t> la </a:t>
            </a:r>
            <a:r>
              <a:rPr lang="en-US" sz="1600" dirty="0" err="1"/>
              <a:t>scară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mare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mică</a:t>
            </a:r>
            <a:r>
              <a:rPr lang="en-US" sz="1600" dirty="0"/>
              <a:t>, </a:t>
            </a:r>
            <a:r>
              <a:rPr lang="en-US" sz="1600" dirty="0" err="1"/>
              <a:t>originea</a:t>
            </a:r>
            <a:r>
              <a:rPr lang="en-US" sz="1600" dirty="0"/>
              <a:t> </a:t>
            </a:r>
            <a:r>
              <a:rPr lang="en-US" sz="1600" dirty="0" err="1"/>
              <a:t>pămantului</a:t>
            </a:r>
            <a:r>
              <a:rPr lang="en-US" sz="1600" dirty="0"/>
              <a:t>, a </a:t>
            </a:r>
            <a:r>
              <a:rPr lang="en-US" sz="1600" dirty="0" err="1"/>
              <a:t>vieţii</a:t>
            </a:r>
            <a:r>
              <a:rPr lang="en-US" sz="1600" dirty="0"/>
              <a:t> etc.)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ajung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aprecieze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se mire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fața</a:t>
            </a:r>
            <a:r>
              <a:rPr lang="en-US" sz="1600" dirty="0"/>
              <a:t> </a:t>
            </a:r>
            <a:r>
              <a:rPr lang="en-US" sz="1600" dirty="0" err="1"/>
              <a:t>totalității</a:t>
            </a:r>
            <a:r>
              <a:rPr lang="en-US" sz="1600" dirty="0"/>
              <a:t> </a:t>
            </a:r>
            <a:r>
              <a:rPr lang="en-US" sz="1600" dirty="0" err="1"/>
              <a:t>cunoașterii</a:t>
            </a:r>
            <a:r>
              <a:rPr lang="en-US" sz="1600" dirty="0"/>
              <a:t>. </a:t>
            </a:r>
            <a:r>
              <a:rPr lang="en-US" sz="1600" dirty="0" err="1"/>
              <a:t>Ei</a:t>
            </a:r>
            <a:r>
              <a:rPr lang="en-US" sz="1600" dirty="0"/>
              <a:t> </a:t>
            </a:r>
            <a:r>
              <a:rPr lang="en-US" sz="1600" dirty="0" err="1"/>
              <a:t>vor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știe</a:t>
            </a:r>
            <a:r>
              <a:rPr lang="en-US" sz="1600" dirty="0"/>
              <a:t> de </a:t>
            </a:r>
            <a:r>
              <a:rPr lang="en-US" sz="1600" dirty="0" err="1"/>
              <a:t>ce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cum se </a:t>
            </a:r>
            <a:r>
              <a:rPr lang="en-US" sz="1600" dirty="0" err="1"/>
              <a:t>întâmplă</a:t>
            </a:r>
            <a:r>
              <a:rPr lang="en-US" sz="1600" dirty="0"/>
              <a:t> </a:t>
            </a:r>
            <a:r>
              <a:rPr lang="en-US" sz="1600" dirty="0" err="1"/>
              <a:t>lucrurile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fascinați</a:t>
            </a:r>
            <a:r>
              <a:rPr lang="en-US" sz="1600" dirty="0"/>
              <a:t> de tot </a:t>
            </a:r>
            <a:r>
              <a:rPr lang="en-US" sz="1600" dirty="0" err="1"/>
              <a:t>ce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misterios</a:t>
            </a:r>
            <a:r>
              <a:rPr lang="en-US" sz="1600" dirty="0"/>
              <a:t>, </a:t>
            </a:r>
            <a:r>
              <a:rPr lang="en-US" sz="1600" dirty="0" err="1"/>
              <a:t>grandios</a:t>
            </a:r>
            <a:r>
              <a:rPr lang="en-US" sz="1600" dirty="0"/>
              <a:t>, </a:t>
            </a:r>
            <a:r>
              <a:rPr lang="en-US" sz="1600" dirty="0" err="1"/>
              <a:t>ieșit</a:t>
            </a:r>
            <a:r>
              <a:rPr lang="en-US" sz="1600" dirty="0"/>
              <a:t> din </a:t>
            </a:r>
            <a:r>
              <a:rPr lang="en-US" sz="1600" dirty="0" err="1"/>
              <a:t>comun</a:t>
            </a:r>
            <a:r>
              <a:rPr lang="en-US" sz="1600" dirty="0"/>
              <a:t>, </a:t>
            </a:r>
            <a:r>
              <a:rPr lang="en-US" sz="1600" dirty="0" err="1"/>
              <a:t>impresionant</a:t>
            </a:r>
            <a:r>
              <a:rPr lang="en-US" sz="1600" dirty="0"/>
              <a:t> –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perioada</a:t>
            </a:r>
            <a:r>
              <a:rPr lang="en-US" sz="1600" dirty="0"/>
              <a:t> </a:t>
            </a:r>
            <a:r>
              <a:rPr lang="en-US" sz="1600" dirty="0" err="1"/>
              <a:t>marilor</a:t>
            </a:r>
            <a:r>
              <a:rPr lang="en-US" sz="1600" dirty="0"/>
              <a:t> </a:t>
            </a:r>
            <a:r>
              <a:rPr lang="en-US" sz="1600" dirty="0" err="1"/>
              <a:t>întrebări</a:t>
            </a:r>
            <a:r>
              <a:rPr lang="en-US" sz="1600" dirty="0"/>
              <a:t> </a:t>
            </a:r>
            <a:r>
              <a:rPr lang="en-US" sz="1600" dirty="0" err="1"/>
              <a:t>despre</a:t>
            </a:r>
            <a:r>
              <a:rPr lang="en-US" sz="1600" dirty="0"/>
              <a:t> </a:t>
            </a:r>
            <a:r>
              <a:rPr lang="en-US" sz="1600" dirty="0" err="1"/>
              <a:t>lume</a:t>
            </a:r>
            <a:r>
              <a:rPr lang="en-US" sz="1600" dirty="0"/>
              <a:t> (</a:t>
            </a:r>
            <a:r>
              <a:rPr lang="en-US" sz="1600" dirty="0" err="1"/>
              <a:t>adevărate</a:t>
            </a:r>
            <a:r>
              <a:rPr lang="en-US" sz="1600" dirty="0"/>
              <a:t> </a:t>
            </a:r>
            <a:r>
              <a:rPr lang="en-US" sz="1600" dirty="0" err="1"/>
              <a:t>întrebări</a:t>
            </a:r>
            <a:r>
              <a:rPr lang="en-US" sz="1600" dirty="0"/>
              <a:t> </a:t>
            </a:r>
            <a:r>
              <a:rPr lang="en-US" sz="1600" dirty="0" err="1"/>
              <a:t>filosofice</a:t>
            </a:r>
            <a:r>
              <a:rPr lang="en-US" sz="1600" dirty="0"/>
              <a:t> legate de </a:t>
            </a:r>
            <a:r>
              <a:rPr lang="en-US" sz="1600" dirty="0" err="1"/>
              <a:t>apariția</a:t>
            </a:r>
            <a:r>
              <a:rPr lang="en-US" sz="1600" dirty="0"/>
              <a:t> </a:t>
            </a:r>
            <a:r>
              <a:rPr lang="en-US" sz="1600" dirty="0" err="1"/>
              <a:t>lumii</a:t>
            </a:r>
            <a:r>
              <a:rPr lang="en-US" sz="1600" dirty="0"/>
              <a:t>, a </a:t>
            </a:r>
            <a:r>
              <a:rPr lang="en-US" sz="1600" dirty="0" err="1"/>
              <a:t>vieții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de </a:t>
            </a:r>
            <a:r>
              <a:rPr lang="en-US" sz="1600" dirty="0" err="1"/>
              <a:t>rolul</a:t>
            </a:r>
            <a:r>
              <a:rPr lang="en-US" sz="1600" dirty="0"/>
              <a:t> </a:t>
            </a:r>
            <a:r>
              <a:rPr lang="en-US" sz="1600" dirty="0" err="1"/>
              <a:t>său</a:t>
            </a:r>
            <a:r>
              <a:rPr lang="en-US" sz="1600" dirty="0"/>
              <a:t> ca </a:t>
            </a:r>
            <a:r>
              <a:rPr lang="en-US" sz="1600" dirty="0" err="1"/>
              <a:t>individ</a:t>
            </a:r>
            <a:r>
              <a:rPr lang="en-US" sz="1600" dirty="0" smtClean="0"/>
              <a:t>), </a:t>
            </a:r>
            <a:r>
              <a:rPr lang="en-US" sz="1600" dirty="0" err="1"/>
              <a:t>iar</a:t>
            </a:r>
            <a:r>
              <a:rPr lang="en-US" sz="1600" dirty="0"/>
              <a:t> Maria Montessori a </a:t>
            </a:r>
            <a:r>
              <a:rPr lang="en-US" sz="1600" dirty="0" err="1"/>
              <a:t>descoperit</a:t>
            </a:r>
            <a:r>
              <a:rPr lang="en-US" sz="1600" dirty="0"/>
              <a:t> </a:t>
            </a:r>
            <a:r>
              <a:rPr lang="en-US" sz="1600" dirty="0" err="1"/>
              <a:t>că</a:t>
            </a:r>
            <a:r>
              <a:rPr lang="en-US" sz="1600" dirty="0"/>
              <a:t> </a:t>
            </a:r>
            <a:r>
              <a:rPr lang="en-US" sz="1600" dirty="0" err="1"/>
              <a:t>cea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potrivită</a:t>
            </a:r>
            <a:r>
              <a:rPr lang="en-US" sz="1600" dirty="0"/>
              <a:t> </a:t>
            </a:r>
            <a:r>
              <a:rPr lang="en-US" sz="1600" dirty="0" err="1"/>
              <a:t>manieră</a:t>
            </a:r>
            <a:r>
              <a:rPr lang="en-US" sz="1600" dirty="0"/>
              <a:t> de a le </a:t>
            </a:r>
            <a:r>
              <a:rPr lang="en-US" sz="1600" dirty="0" err="1"/>
              <a:t>răspunde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prezentarea</a:t>
            </a:r>
            <a:r>
              <a:rPr lang="en-US" sz="1600" dirty="0"/>
              <a:t> </a:t>
            </a:r>
            <a:r>
              <a:rPr lang="en-US" sz="1600" dirty="0" err="1"/>
              <a:t>unor</a:t>
            </a:r>
            <a:r>
              <a:rPr lang="en-US" sz="1600" dirty="0"/>
              <a:t> </a:t>
            </a:r>
            <a:r>
              <a:rPr lang="en-US" sz="1600" i="1" u="sng" dirty="0" err="1"/>
              <a:t>povești</a:t>
            </a:r>
            <a:r>
              <a:rPr lang="en-US" sz="1600" dirty="0"/>
              <a:t> (la </a:t>
            </a:r>
            <a:r>
              <a:rPr lang="en-US" sz="1600" dirty="0" err="1"/>
              <a:t>acest</a:t>
            </a:r>
            <a:r>
              <a:rPr lang="en-US" sz="1600" dirty="0"/>
              <a:t> </a:t>
            </a:r>
            <a:r>
              <a:rPr lang="en-US" sz="1600" dirty="0" err="1"/>
              <a:t>nivel</a:t>
            </a:r>
            <a:r>
              <a:rPr lang="en-US" sz="1600" dirty="0"/>
              <a:t> </a:t>
            </a:r>
            <a:r>
              <a:rPr lang="en-US" sz="1600" dirty="0" err="1"/>
              <a:t>apar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”</a:t>
            </a:r>
            <a:r>
              <a:rPr lang="en-US" sz="1600" i="1" u="sng" dirty="0" err="1"/>
              <a:t>Marile</a:t>
            </a:r>
            <a:r>
              <a:rPr lang="en-US" sz="1600" i="1" u="sng" dirty="0"/>
              <a:t> </a:t>
            </a:r>
            <a:r>
              <a:rPr lang="en-US" sz="1600" i="1" u="sng" dirty="0" err="1"/>
              <a:t>povești</a:t>
            </a:r>
            <a:r>
              <a:rPr lang="en-US" sz="1600" dirty="0"/>
              <a:t>”) care </a:t>
            </a:r>
            <a:r>
              <a:rPr lang="en-US" sz="1600" dirty="0" err="1"/>
              <a:t>să</a:t>
            </a:r>
            <a:r>
              <a:rPr lang="en-US" sz="1600" dirty="0"/>
              <a:t> le </a:t>
            </a:r>
            <a:r>
              <a:rPr lang="en-US" sz="1600" dirty="0" err="1"/>
              <a:t>ofere</a:t>
            </a:r>
            <a:r>
              <a:rPr lang="en-US" sz="1600" dirty="0"/>
              <a:t> o imagine de </a:t>
            </a:r>
            <a:r>
              <a:rPr lang="en-US" sz="1600" dirty="0" err="1"/>
              <a:t>ansamblu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le </a:t>
            </a:r>
            <a:r>
              <a:rPr lang="en-US" sz="1600" dirty="0" err="1"/>
              <a:t>stârnească</a:t>
            </a:r>
            <a:r>
              <a:rPr lang="en-US" sz="1600" dirty="0"/>
              <a:t> </a:t>
            </a:r>
            <a:r>
              <a:rPr lang="en-US" sz="1600" dirty="0" err="1"/>
              <a:t>imaginația</a:t>
            </a:r>
            <a:r>
              <a:rPr lang="en-US" sz="1600" dirty="0"/>
              <a:t>. </a:t>
            </a:r>
            <a:r>
              <a:rPr lang="en-US" sz="1600" dirty="0" err="1"/>
              <a:t>Cunoștințele</a:t>
            </a:r>
            <a:r>
              <a:rPr lang="en-US" sz="1600" dirty="0"/>
              <a:t>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introduse</a:t>
            </a:r>
            <a:r>
              <a:rPr lang="en-US" sz="1600" dirty="0"/>
              <a:t> ca parte </a:t>
            </a:r>
            <a:r>
              <a:rPr lang="en-US" sz="1600" dirty="0" err="1"/>
              <a:t>dintr</a:t>
            </a:r>
            <a:r>
              <a:rPr lang="en-US" sz="1600" dirty="0"/>
              <a:t>-o </a:t>
            </a:r>
            <a:r>
              <a:rPr lang="en-US" sz="1600" dirty="0" err="1"/>
              <a:t>povestire</a:t>
            </a:r>
            <a:r>
              <a:rPr lang="en-US" sz="1600" dirty="0"/>
              <a:t> care </a:t>
            </a:r>
            <a:r>
              <a:rPr lang="en-US" sz="1600" dirty="0" err="1"/>
              <a:t>deapănă</a:t>
            </a:r>
            <a:r>
              <a:rPr lang="en-US" sz="1600" dirty="0"/>
              <a:t> </a:t>
            </a:r>
            <a:r>
              <a:rPr lang="en-US" sz="1600" dirty="0" err="1"/>
              <a:t>informații</a:t>
            </a:r>
            <a:r>
              <a:rPr lang="en-US" sz="1600" dirty="0"/>
              <a:t> </a:t>
            </a:r>
            <a:r>
              <a:rPr lang="en-US" sz="1600" dirty="0" err="1"/>
              <a:t>istoria</a:t>
            </a:r>
            <a:r>
              <a:rPr lang="en-US" sz="1600" dirty="0"/>
              <a:t> </a:t>
            </a:r>
            <a:r>
              <a:rPr lang="en-US" sz="1600" dirty="0" err="1"/>
              <a:t>universului</a:t>
            </a:r>
            <a:r>
              <a:rPr lang="en-US" sz="1600" dirty="0"/>
              <a:t> (</a:t>
            </a:r>
            <a:r>
              <a:rPr lang="en-US" sz="1600" dirty="0" err="1"/>
              <a:t>originea</a:t>
            </a:r>
            <a:r>
              <a:rPr lang="en-US" sz="1600" dirty="0"/>
              <a:t> </a:t>
            </a:r>
            <a:r>
              <a:rPr lang="en-US" sz="1600" dirty="0" err="1"/>
              <a:t>sistemului</a:t>
            </a:r>
            <a:r>
              <a:rPr lang="en-US" sz="1600" dirty="0"/>
              <a:t> solar, a </a:t>
            </a:r>
            <a:r>
              <a:rPr lang="en-US" sz="1600" dirty="0" err="1"/>
              <a:t>pământului</a:t>
            </a:r>
            <a:r>
              <a:rPr lang="en-US" sz="1600" dirty="0"/>
              <a:t>, a </a:t>
            </a:r>
            <a:r>
              <a:rPr lang="en-US" sz="1600" dirty="0" err="1"/>
              <a:t>vieţii</a:t>
            </a:r>
            <a:r>
              <a:rPr lang="en-US" sz="1600" dirty="0"/>
              <a:t>, </a:t>
            </a:r>
            <a:r>
              <a:rPr lang="en-US" sz="1600" dirty="0" err="1"/>
              <a:t>apariţia</a:t>
            </a:r>
            <a:r>
              <a:rPr lang="en-US" sz="1600" dirty="0"/>
              <a:t> </a:t>
            </a:r>
            <a:r>
              <a:rPr lang="en-US" sz="1600" dirty="0" err="1"/>
              <a:t>culturilor</a:t>
            </a:r>
            <a:r>
              <a:rPr lang="en-US" sz="1600" dirty="0"/>
              <a:t> </a:t>
            </a:r>
            <a:r>
              <a:rPr lang="en-US" sz="1600" dirty="0" err="1"/>
              <a:t>umane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dezvoltarea</a:t>
            </a:r>
            <a:r>
              <a:rPr lang="en-US" sz="1600" dirty="0"/>
              <a:t> </a:t>
            </a:r>
            <a:r>
              <a:rPr lang="en-US" sz="1600" dirty="0" err="1"/>
              <a:t>civilizatiilor</a:t>
            </a:r>
            <a:r>
              <a:rPr lang="en-US" sz="1600" dirty="0"/>
              <a:t>…)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fiecare</a:t>
            </a:r>
            <a:r>
              <a:rPr lang="en-US" sz="1600" dirty="0"/>
              <a:t> </a:t>
            </a:r>
            <a:r>
              <a:rPr lang="en-US" sz="1600" dirty="0" err="1"/>
              <a:t>poveste</a:t>
            </a:r>
            <a:r>
              <a:rPr lang="en-US" sz="1600" dirty="0"/>
              <a:t> </a:t>
            </a:r>
            <a:r>
              <a:rPr lang="en-US" sz="1600" dirty="0" err="1"/>
              <a:t>adaugă</a:t>
            </a:r>
            <a:r>
              <a:rPr lang="en-US" sz="1600" dirty="0"/>
              <a:t> o </a:t>
            </a:r>
            <a:r>
              <a:rPr lang="en-US" sz="1600" dirty="0" err="1"/>
              <a:t>bucată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plus la </a:t>
            </a:r>
            <a:r>
              <a:rPr lang="en-US" sz="1600" dirty="0" err="1"/>
              <a:t>construirea</a:t>
            </a:r>
            <a:r>
              <a:rPr lang="en-US" sz="1600" dirty="0"/>
              <a:t> </a:t>
            </a:r>
            <a:r>
              <a:rPr lang="en-US" sz="1600" dirty="0" err="1"/>
              <a:t>unei</a:t>
            </a:r>
            <a:r>
              <a:rPr lang="en-US" sz="1600" dirty="0"/>
              <a:t> </a:t>
            </a:r>
            <a:r>
              <a:rPr lang="en-US" sz="1600" dirty="0" err="1"/>
              <a:t>imagini</a:t>
            </a:r>
            <a:r>
              <a:rPr lang="en-US" sz="1600" dirty="0"/>
              <a:t> de </a:t>
            </a:r>
            <a:r>
              <a:rPr lang="en-US" sz="1600" dirty="0" err="1"/>
              <a:t>ansamblu</a:t>
            </a:r>
            <a:r>
              <a:rPr lang="en-US" sz="1600" dirty="0"/>
              <a:t> a </a:t>
            </a:r>
            <a:r>
              <a:rPr lang="en-US" sz="1600" dirty="0" err="1"/>
              <a:t>lumii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care </a:t>
            </a:r>
            <a:r>
              <a:rPr lang="en-US" sz="1600" dirty="0" err="1"/>
              <a:t>trăim</a:t>
            </a:r>
            <a:r>
              <a:rPr lang="en-US" sz="1600" dirty="0"/>
              <a:t>, </a:t>
            </a:r>
            <a:r>
              <a:rPr lang="en-US" sz="1600" dirty="0" err="1"/>
              <a:t>reprezentând</a:t>
            </a:r>
            <a:r>
              <a:rPr lang="en-US" sz="1600" dirty="0"/>
              <a:t>, </a:t>
            </a:r>
            <a:r>
              <a:rPr lang="en-US" sz="1600" dirty="0" err="1"/>
              <a:t>împreună</a:t>
            </a:r>
            <a:r>
              <a:rPr lang="en-US" sz="1600" dirty="0"/>
              <a:t>, o imagine </a:t>
            </a:r>
            <a:r>
              <a:rPr lang="en-US" sz="1600" dirty="0" err="1"/>
              <a:t>schematizată</a:t>
            </a:r>
            <a:r>
              <a:rPr lang="en-US" sz="1600" dirty="0"/>
              <a:t> a </a:t>
            </a:r>
            <a:r>
              <a:rPr lang="en-US" sz="1600" dirty="0" err="1"/>
              <a:t>întregului</a:t>
            </a:r>
            <a:r>
              <a:rPr lang="en-US" sz="1600" dirty="0"/>
              <a:t>.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istorisite</a:t>
            </a:r>
            <a:r>
              <a:rPr lang="en-US" sz="1600" dirty="0"/>
              <a:t> cu </a:t>
            </a:r>
            <a:r>
              <a:rPr lang="en-US" sz="1600" dirty="0" err="1"/>
              <a:t>inflexiuni</a:t>
            </a:r>
            <a:r>
              <a:rPr lang="en-US" sz="1600" dirty="0"/>
              <a:t> </a:t>
            </a:r>
            <a:r>
              <a:rPr lang="en-US" sz="1600" dirty="0" err="1"/>
              <a:t>aparte</a:t>
            </a:r>
            <a:r>
              <a:rPr lang="en-US" sz="1600" dirty="0"/>
              <a:t> ale </a:t>
            </a:r>
            <a:r>
              <a:rPr lang="en-US" sz="1600" dirty="0" err="1"/>
              <a:t>vocii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cuvinte</a:t>
            </a:r>
            <a:r>
              <a:rPr lang="en-US" sz="1600" dirty="0"/>
              <a:t> </a:t>
            </a:r>
            <a:r>
              <a:rPr lang="en-US" sz="1600" dirty="0" err="1"/>
              <a:t>atent</a:t>
            </a:r>
            <a:r>
              <a:rPr lang="en-US" sz="1600" dirty="0"/>
              <a:t> </a:t>
            </a:r>
            <a:r>
              <a:rPr lang="en-US" sz="1600" dirty="0" err="1"/>
              <a:t>alese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îmbrăca</a:t>
            </a:r>
            <a:r>
              <a:rPr lang="en-US" sz="1600" dirty="0"/>
              <a:t> </a:t>
            </a:r>
            <a:r>
              <a:rPr lang="en-US" sz="1600" dirty="0" err="1"/>
              <a:t>adevărul</a:t>
            </a:r>
            <a:r>
              <a:rPr lang="en-US" sz="1600" dirty="0"/>
              <a:t> </a:t>
            </a:r>
            <a:r>
              <a:rPr lang="en-US" sz="1600" dirty="0" err="1"/>
              <a:t>într</a:t>
            </a:r>
            <a:r>
              <a:rPr lang="en-US" sz="1600" dirty="0"/>
              <a:t>-un dram de mister, </a:t>
            </a:r>
            <a:r>
              <a:rPr lang="en-US" sz="1600" dirty="0" err="1"/>
              <a:t>fiind</a:t>
            </a:r>
            <a:r>
              <a:rPr lang="en-US" sz="1600" dirty="0"/>
              <a:t> </a:t>
            </a:r>
            <a:r>
              <a:rPr lang="en-US" sz="1600" dirty="0" err="1"/>
              <a:t>însoțite</a:t>
            </a:r>
            <a:r>
              <a:rPr lang="en-US" sz="1600" dirty="0"/>
              <a:t> de </a:t>
            </a:r>
            <a:r>
              <a:rPr lang="en-US" sz="1600" dirty="0" err="1"/>
              <a:t>reprezentări</a:t>
            </a:r>
            <a:r>
              <a:rPr lang="en-US" sz="1600" dirty="0"/>
              <a:t> </a:t>
            </a:r>
            <a:r>
              <a:rPr lang="en-US" sz="1600" dirty="0" err="1"/>
              <a:t>grafice</a:t>
            </a:r>
            <a:r>
              <a:rPr lang="en-US" sz="1600" dirty="0"/>
              <a:t> (</a:t>
            </a:r>
            <a:r>
              <a:rPr lang="en-US" sz="1600" dirty="0" err="1"/>
              <a:t>planșe</a:t>
            </a:r>
            <a:r>
              <a:rPr lang="en-US" sz="1600" dirty="0"/>
              <a:t> </a:t>
            </a:r>
            <a:r>
              <a:rPr lang="en-US" sz="1600" dirty="0" err="1"/>
              <a:t>simbolistice</a:t>
            </a:r>
            <a:r>
              <a:rPr lang="en-US" sz="1600" dirty="0"/>
              <a:t>, </a:t>
            </a:r>
            <a:r>
              <a:rPr lang="en-US" sz="1600" dirty="0" err="1"/>
              <a:t>cronologii</a:t>
            </a:r>
            <a:r>
              <a:rPr lang="en-US" sz="1600" dirty="0"/>
              <a:t>, </a:t>
            </a:r>
            <a:r>
              <a:rPr lang="en-US" sz="1600" dirty="0" err="1"/>
              <a:t>diagrame</a:t>
            </a:r>
            <a:r>
              <a:rPr lang="en-US" sz="1600" dirty="0"/>
              <a:t>) – </a:t>
            </a:r>
            <a:r>
              <a:rPr lang="en-US" sz="1600" dirty="0" err="1"/>
              <a:t>totul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stârni</a:t>
            </a:r>
            <a:r>
              <a:rPr lang="en-US" sz="1600" dirty="0"/>
              <a:t> </a:t>
            </a:r>
            <a:r>
              <a:rPr lang="en-US" sz="1600" dirty="0" err="1"/>
              <a:t>interesul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80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alamonterra.ro/wp-content/uploads/2016/11/imaginatia-1024x68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7" y="1066800"/>
            <a:ext cx="665842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239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Verdana" panose="020B0604030504040204" pitchFamily="34" charset="0"/>
              </a:rPr>
              <a:t>În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școlile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</a:rPr>
              <a:t>Montessori </a:t>
            </a:r>
            <a:r>
              <a:rPr lang="en-US" sz="1600" dirty="0" err="1" smtClean="0">
                <a:latin typeface="Verdana" panose="020B0604030504040204" pitchFamily="34" charset="0"/>
              </a:rPr>
              <a:t>este</a:t>
            </a:r>
            <a:r>
              <a:rPr lang="en-US" sz="1600" dirty="0" smtClean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încurajată</a:t>
            </a:r>
            <a:r>
              <a:rPr lang="en-US" sz="1600" dirty="0">
                <a:latin typeface="Verdana" panose="020B0604030504040204" pitchFamily="34" charset="0"/>
              </a:rPr>
              <a:t> “</a:t>
            </a:r>
            <a:r>
              <a:rPr lang="en-US" sz="1600" dirty="0" err="1">
                <a:latin typeface="Verdana" panose="020B0604030504040204" pitchFamily="34" charset="0"/>
              </a:rPr>
              <a:t>ieşirea</a:t>
            </a:r>
            <a:r>
              <a:rPr lang="en-US" sz="1600" dirty="0">
                <a:latin typeface="Verdana" panose="020B0604030504040204" pitchFamily="34" charset="0"/>
              </a:rPr>
              <a:t>” din </a:t>
            </a:r>
            <a:r>
              <a:rPr lang="en-US" sz="1600" dirty="0" err="1">
                <a:latin typeface="Verdana" panose="020B0604030504040204" pitchFamily="34" charset="0"/>
              </a:rPr>
              <a:t>spaţiul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şcolii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pentru</a:t>
            </a:r>
            <a:r>
              <a:rPr lang="en-US" sz="1600" dirty="0">
                <a:latin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</a:rPr>
              <a:t>folosi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resursele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comunităţii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aflate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dincolo</a:t>
            </a:r>
            <a:r>
              <a:rPr lang="en-US" sz="1600" dirty="0">
                <a:latin typeface="Verdana" panose="020B0604030504040204" pitchFamily="34" charset="0"/>
              </a:rPr>
              <a:t> de </a:t>
            </a:r>
            <a:r>
              <a:rPr lang="en-US" sz="1600" dirty="0" err="1">
                <a:latin typeface="Verdana" panose="020B0604030504040204" pitchFamily="34" charset="0"/>
              </a:rPr>
              <a:t>zidurile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clasei</a:t>
            </a:r>
            <a:r>
              <a:rPr lang="en-US" sz="1600" dirty="0">
                <a:latin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</a:rPr>
              <a:t>iniţiată</a:t>
            </a:r>
            <a:r>
              <a:rPr lang="en-US" sz="1600" dirty="0">
                <a:latin typeface="Verdana" panose="020B0604030504040204" pitchFamily="34" charset="0"/>
              </a:rPr>
              <a:t> de </a:t>
            </a:r>
            <a:r>
              <a:rPr lang="en-US" sz="1600" dirty="0" err="1">
                <a:latin typeface="Verdana" panose="020B0604030504040204" pitchFamily="34" charset="0"/>
              </a:rPr>
              <a:t>către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copii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ghidată</a:t>
            </a:r>
            <a:r>
              <a:rPr lang="en-US" sz="1600" dirty="0">
                <a:latin typeface="Verdana" panose="020B0604030504040204" pitchFamily="34" charset="0"/>
              </a:rPr>
              <a:t> de </a:t>
            </a:r>
            <a:r>
              <a:rPr lang="en-US" sz="1600" dirty="0" err="1">
                <a:latin typeface="Verdana" panose="020B0604030504040204" pitchFamily="34" charset="0"/>
              </a:rPr>
              <a:t>catre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învăţător</a:t>
            </a:r>
            <a:r>
              <a:rPr lang="en-US" sz="1600" dirty="0">
                <a:latin typeface="Verdana" panose="020B0604030504040204" pitchFamily="34" charset="0"/>
              </a:rPr>
              <a:t>. Este important ca </a:t>
            </a:r>
            <a:r>
              <a:rPr lang="en-US" sz="1600" dirty="0" err="1">
                <a:latin typeface="Verdana" panose="020B0604030504040204" pitchFamily="34" charset="0"/>
              </a:rPr>
              <a:t>elevii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exploreze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în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siguranță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lumea</a:t>
            </a:r>
            <a:r>
              <a:rPr lang="en-US" sz="1600" dirty="0">
                <a:latin typeface="Verdana" panose="020B0604030504040204" pitchFamily="34" charset="0"/>
              </a:rPr>
              <a:t> din </a:t>
            </a:r>
            <a:r>
              <a:rPr lang="en-US" sz="1600" dirty="0" err="1">
                <a:latin typeface="Verdana" panose="020B0604030504040204" pitchFamily="34" charset="0"/>
              </a:rPr>
              <a:t>jur</a:t>
            </a:r>
            <a:r>
              <a:rPr lang="en-US" sz="1600" dirty="0">
                <a:latin typeface="Verdana" panose="020B0604030504040204" pitchFamily="34" charset="0"/>
              </a:rPr>
              <a:t>, nu </a:t>
            </a:r>
            <a:r>
              <a:rPr lang="en-US" sz="1600" dirty="0" err="1">
                <a:latin typeface="Verdana" panose="020B0604030504040204" pitchFamily="34" charset="0"/>
              </a:rPr>
              <a:t>doar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clasa</a:t>
            </a:r>
            <a:r>
              <a:rPr lang="en-US" sz="1600" dirty="0">
                <a:latin typeface="Verdana" panose="020B0604030504040204" pitchFamily="34" charset="0"/>
              </a:rPr>
              <a:t>. </a:t>
            </a:r>
            <a:r>
              <a:rPr lang="en-US" sz="1600" dirty="0" err="1">
                <a:latin typeface="Verdana" panose="020B0604030504040204" pitchFamily="34" charset="0"/>
              </a:rPr>
              <a:t>Aceste</a:t>
            </a:r>
            <a:r>
              <a:rPr lang="en-US" sz="1600" dirty="0">
                <a:latin typeface="Verdana" panose="020B0604030504040204" pitchFamily="34" charset="0"/>
              </a:rPr>
              <a:t> ”</a:t>
            </a:r>
            <a:r>
              <a:rPr lang="en-US" sz="1600" i="1" u="sng" dirty="0" err="1">
                <a:latin typeface="Verdana" panose="020B0604030504040204" pitchFamily="34" charset="0"/>
                <a:hlinkClick r:id="rId2"/>
              </a:rPr>
              <a:t>excursii</a:t>
            </a:r>
            <a:r>
              <a:rPr lang="en-US" sz="1600" dirty="0">
                <a:latin typeface="Verdana" panose="020B0604030504040204" pitchFamily="34" charset="0"/>
              </a:rPr>
              <a:t>” </a:t>
            </a:r>
            <a:r>
              <a:rPr lang="en-US" sz="1600" dirty="0" err="1">
                <a:latin typeface="Verdana" panose="020B0604030504040204" pitchFamily="34" charset="0"/>
              </a:rPr>
              <a:t>sunt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ideea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copiilor</a:t>
            </a:r>
            <a:r>
              <a:rPr lang="en-US" sz="1600" dirty="0">
                <a:latin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</a:rPr>
              <a:t>fiind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planificate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și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organizate</a:t>
            </a:r>
            <a:r>
              <a:rPr lang="en-US" sz="1600" dirty="0">
                <a:latin typeface="Verdana" panose="020B0604030504040204" pitchFamily="34" charset="0"/>
              </a:rPr>
              <a:t> de </a:t>
            </a:r>
            <a:r>
              <a:rPr lang="en-US" sz="1600" dirty="0" err="1">
                <a:latin typeface="Verdana" panose="020B0604030504040204" pitchFamily="34" charset="0"/>
              </a:rPr>
              <a:t>ei</a:t>
            </a:r>
            <a:r>
              <a:rPr lang="en-US" sz="1600" dirty="0">
                <a:latin typeface="Verdana" panose="020B0604030504040204" pitchFamily="34" charset="0"/>
              </a:rPr>
              <a:t> (</a:t>
            </a:r>
            <a:r>
              <a:rPr lang="en-US" sz="1600" dirty="0" err="1">
                <a:latin typeface="Verdana" panose="020B0604030504040204" pitchFamily="34" charset="0"/>
              </a:rPr>
              <a:t>identifică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unde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anume</a:t>
            </a:r>
            <a:r>
              <a:rPr lang="en-US" sz="1600" dirty="0">
                <a:latin typeface="Verdana" panose="020B0604030504040204" pitchFamily="34" charset="0"/>
              </a:rPr>
              <a:t> pot </a:t>
            </a:r>
            <a:r>
              <a:rPr lang="en-US" sz="1600" dirty="0" err="1">
                <a:latin typeface="Verdana" panose="020B0604030504040204" pitchFamily="34" charset="0"/>
              </a:rPr>
              <a:t>găsi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resursa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necesară</a:t>
            </a:r>
            <a:r>
              <a:rPr lang="en-US" sz="1600" dirty="0">
                <a:latin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</a:rPr>
              <a:t>programează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excursia</a:t>
            </a:r>
            <a:r>
              <a:rPr lang="en-US" sz="1600" dirty="0">
                <a:latin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</a:rPr>
              <a:t>stabilesc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detaliile</a:t>
            </a:r>
            <a:r>
              <a:rPr lang="en-US" sz="1600" dirty="0">
                <a:latin typeface="Verdana" panose="020B0604030504040204" pitchFamily="34" charset="0"/>
              </a:rPr>
              <a:t> legate de transport etc.), </a:t>
            </a:r>
            <a:r>
              <a:rPr lang="en-US" sz="1600" dirty="0" err="1">
                <a:latin typeface="Verdana" panose="020B0604030504040204" pitchFamily="34" charset="0"/>
              </a:rPr>
              <a:t>adulții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însoțindu-i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adesea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doar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într</a:t>
            </a:r>
            <a:r>
              <a:rPr lang="en-US" sz="1600" dirty="0">
                <a:latin typeface="Verdana" panose="020B0604030504040204" pitchFamily="34" charset="0"/>
              </a:rPr>
              <a:t>-un mod </a:t>
            </a:r>
            <a:r>
              <a:rPr lang="en-US" sz="1600" dirty="0" err="1">
                <a:latin typeface="Verdana" panose="020B0604030504040204" pitchFamily="34" charset="0"/>
              </a:rPr>
              <a:t>pasiv</a:t>
            </a:r>
            <a:r>
              <a:rPr lang="en-US" sz="1600" dirty="0">
                <a:latin typeface="Verdana" panose="020B0604030504040204" pitchFamily="34" charset="0"/>
              </a:rPr>
              <a:t> (</a:t>
            </a:r>
            <a:r>
              <a:rPr lang="en-US" sz="1600" dirty="0" err="1">
                <a:latin typeface="Verdana" panose="020B0604030504040204" pitchFamily="34" charset="0"/>
              </a:rPr>
              <a:t>este</a:t>
            </a:r>
            <a:r>
              <a:rPr lang="en-US" sz="1600" dirty="0">
                <a:latin typeface="Verdana" panose="020B0604030504040204" pitchFamily="34" charset="0"/>
              </a:rPr>
              <a:t> de </a:t>
            </a:r>
            <a:r>
              <a:rPr lang="en-US" sz="1600" dirty="0" err="1">
                <a:latin typeface="Verdana" panose="020B0604030504040204" pitchFamily="34" charset="0"/>
              </a:rPr>
              <a:t>preferat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să</a:t>
            </a:r>
            <a:r>
              <a:rPr lang="en-US" sz="1600" dirty="0">
                <a:latin typeface="Verdana" panose="020B0604030504040204" pitchFamily="34" charset="0"/>
              </a:rPr>
              <a:t> nu </a:t>
            </a:r>
            <a:r>
              <a:rPr lang="en-US" sz="1600" dirty="0" err="1">
                <a:latin typeface="Verdana" panose="020B0604030504040204" pitchFamily="34" charset="0"/>
              </a:rPr>
              <a:t>intervină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decât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în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situații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în</a:t>
            </a:r>
            <a:r>
              <a:rPr lang="en-US" sz="1600" dirty="0">
                <a:latin typeface="Verdana" panose="020B0604030504040204" pitchFamily="34" charset="0"/>
              </a:rPr>
              <a:t> care </a:t>
            </a:r>
            <a:r>
              <a:rPr lang="en-US" sz="1600" dirty="0" err="1">
                <a:latin typeface="Verdana" panose="020B0604030504040204" pitchFamily="34" charset="0"/>
              </a:rPr>
              <a:t>siguranța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copiilor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este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în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pericol</a:t>
            </a:r>
            <a:r>
              <a:rPr lang="en-US" sz="1600" dirty="0">
                <a:latin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</a:rPr>
              <a:t>responsabilitatea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gestionării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întregului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demers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apartinându</a:t>
            </a:r>
            <a:r>
              <a:rPr lang="en-US" sz="1600" dirty="0">
                <a:latin typeface="Verdana" panose="020B0604030504040204" pitchFamily="34" charset="0"/>
              </a:rPr>
              <a:t>-le </a:t>
            </a:r>
            <a:r>
              <a:rPr lang="en-US" sz="1600" dirty="0" err="1">
                <a:latin typeface="Verdana" panose="020B0604030504040204" pitchFamily="34" charset="0"/>
              </a:rPr>
              <a:t>copiilor</a:t>
            </a:r>
            <a:r>
              <a:rPr lang="en-US" sz="1600" dirty="0">
                <a:latin typeface="Verdana" panose="020B0604030504040204" pitchFamily="34" charset="0"/>
              </a:rPr>
              <a:t>). </a:t>
            </a:r>
            <a:r>
              <a:rPr lang="en-US" sz="1600" dirty="0" err="1">
                <a:latin typeface="Verdana" panose="020B0604030504040204" pitchFamily="34" charset="0"/>
              </a:rPr>
              <a:t>Cadrul</a:t>
            </a:r>
            <a:r>
              <a:rPr lang="en-US" sz="1600" dirty="0">
                <a:latin typeface="Verdana" panose="020B0604030504040204" pitchFamily="34" charset="0"/>
              </a:rPr>
              <a:t> didactic </a:t>
            </a:r>
            <a:r>
              <a:rPr lang="en-US" sz="1600" dirty="0" err="1">
                <a:latin typeface="Verdana" panose="020B0604030504040204" pitchFamily="34" charset="0"/>
              </a:rPr>
              <a:t>poate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propune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și</a:t>
            </a:r>
            <a:r>
              <a:rPr lang="en-US" sz="1600" dirty="0">
                <a:latin typeface="Verdana" panose="020B0604030504040204" pitchFamily="34" charset="0"/>
              </a:rPr>
              <a:t> el o </a:t>
            </a:r>
            <a:r>
              <a:rPr lang="en-US" sz="1600" dirty="0" err="1">
                <a:latin typeface="Verdana" panose="020B0604030504040204" pitchFamily="34" charset="0"/>
              </a:rPr>
              <a:t>listă</a:t>
            </a:r>
            <a:r>
              <a:rPr lang="en-US" sz="1600" dirty="0">
                <a:latin typeface="Verdana" panose="020B0604030504040204" pitchFamily="34" charset="0"/>
              </a:rPr>
              <a:t> de </a:t>
            </a:r>
            <a:r>
              <a:rPr lang="en-US" sz="1600" dirty="0" err="1">
                <a:latin typeface="Verdana" panose="020B0604030504040204" pitchFamily="34" charset="0"/>
              </a:rPr>
              <a:t>proiecte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către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elevi</a:t>
            </a:r>
            <a:r>
              <a:rPr lang="en-US" sz="1600" dirty="0">
                <a:latin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</a:rPr>
              <a:t>pentru</a:t>
            </a:r>
            <a:r>
              <a:rPr lang="en-US" sz="1600" dirty="0">
                <a:latin typeface="Verdana" panose="020B0604030504040204" pitchFamily="34" charset="0"/>
              </a:rPr>
              <a:t> a-</a:t>
            </a:r>
            <a:r>
              <a:rPr lang="en-US" sz="1600" dirty="0" err="1">
                <a:latin typeface="Verdana" panose="020B0604030504040204" pitchFamily="34" charset="0"/>
              </a:rPr>
              <a:t>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susține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în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procesul</a:t>
            </a:r>
            <a:r>
              <a:rPr lang="en-US" sz="1600" dirty="0">
                <a:latin typeface="Verdana" panose="020B0604030504040204" pitchFamily="34" charset="0"/>
              </a:rPr>
              <a:t> de a </a:t>
            </a:r>
            <a:r>
              <a:rPr lang="en-US" sz="1600" dirty="0" err="1">
                <a:latin typeface="Verdana" panose="020B0604030504040204" pitchFamily="34" charset="0"/>
              </a:rPr>
              <a:t>ajunge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poată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concepe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singuri</a:t>
            </a:r>
            <a:r>
              <a:rPr lang="en-US" sz="1600" dirty="0">
                <a:latin typeface="Verdana" panose="020B0604030504040204" pitchFamily="34" charset="0"/>
              </a:rPr>
              <a:t> un </a:t>
            </a:r>
            <a:r>
              <a:rPr lang="en-US" sz="1600" dirty="0" err="1">
                <a:latin typeface="Verdana" panose="020B0604030504040204" pitchFamily="34" charset="0"/>
              </a:rPr>
              <a:t>astfel</a:t>
            </a:r>
            <a:r>
              <a:rPr lang="en-US" sz="1600" dirty="0">
                <a:latin typeface="Verdana" panose="020B0604030504040204" pitchFamily="34" charset="0"/>
              </a:rPr>
              <a:t> de program. O </a:t>
            </a:r>
            <a:r>
              <a:rPr lang="en-US" sz="1600" dirty="0" err="1">
                <a:latin typeface="Verdana" panose="020B0604030504040204" pitchFamily="34" charset="0"/>
              </a:rPr>
              <a:t>astfel</a:t>
            </a:r>
            <a:r>
              <a:rPr lang="en-US" sz="1600" dirty="0">
                <a:latin typeface="Verdana" panose="020B0604030504040204" pitchFamily="34" charset="0"/>
              </a:rPr>
              <a:t> de </a:t>
            </a:r>
            <a:r>
              <a:rPr lang="en-US" sz="1600" dirty="0" err="1">
                <a:latin typeface="Verdana" panose="020B0604030504040204" pitchFamily="34" charset="0"/>
              </a:rPr>
              <a:t>ieșire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este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planificată</a:t>
            </a:r>
            <a:r>
              <a:rPr lang="en-US" sz="1600" dirty="0">
                <a:latin typeface="Verdana" panose="020B0604030504040204" pitchFamily="34" charset="0"/>
              </a:rPr>
              <a:t> de un </a:t>
            </a:r>
            <a:r>
              <a:rPr lang="en-US" sz="1600" dirty="0" err="1">
                <a:latin typeface="Verdana" panose="020B0604030504040204" pitchFamily="34" charset="0"/>
              </a:rPr>
              <a:t>grup</a:t>
            </a:r>
            <a:r>
              <a:rPr lang="en-US" sz="1600" dirty="0">
                <a:latin typeface="Verdana" panose="020B0604030504040204" pitchFamily="34" charset="0"/>
              </a:rPr>
              <a:t> mic, nu </a:t>
            </a:r>
            <a:r>
              <a:rPr lang="en-US" sz="1600" dirty="0" err="1">
                <a:latin typeface="Verdana" panose="020B0604030504040204" pitchFamily="34" charset="0"/>
              </a:rPr>
              <a:t>este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necesară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implicarea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întregii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clase</a:t>
            </a:r>
            <a:r>
              <a:rPr lang="en-US" sz="1600" dirty="0">
                <a:latin typeface="Verdana" panose="020B0604030504040204" pitchFamily="34" charset="0"/>
              </a:rPr>
              <a:t>. </a:t>
            </a:r>
            <a:r>
              <a:rPr lang="en-US" sz="1600" dirty="0" err="1">
                <a:latin typeface="Verdana" panose="020B0604030504040204" pitchFamily="34" charset="0"/>
              </a:rPr>
              <a:t>În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clasa</a:t>
            </a:r>
            <a:r>
              <a:rPr lang="en-US" sz="1600" dirty="0">
                <a:latin typeface="Verdana" panose="020B0604030504040204" pitchFamily="34" charset="0"/>
              </a:rPr>
              <a:t> Montessori </a:t>
            </a:r>
            <a:r>
              <a:rPr lang="en-US" sz="1600" dirty="0" err="1">
                <a:latin typeface="Verdana" panose="020B0604030504040204" pitchFamily="34" charset="0"/>
              </a:rPr>
              <a:t>elevii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merg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adesea</a:t>
            </a:r>
            <a:r>
              <a:rPr lang="en-US" sz="1600" dirty="0">
                <a:latin typeface="Verdana" panose="020B0604030504040204" pitchFamily="34" charset="0"/>
              </a:rPr>
              <a:t> la </a:t>
            </a:r>
            <a:r>
              <a:rPr lang="en-US" sz="1600" dirty="0" err="1">
                <a:latin typeface="Verdana" panose="020B0604030504040204" pitchFamily="34" charset="0"/>
              </a:rPr>
              <a:t>bibliotecă</a:t>
            </a:r>
            <a:r>
              <a:rPr lang="en-US" sz="1600" dirty="0">
                <a:latin typeface="Verdana" panose="020B0604030504040204" pitchFamily="34" charset="0"/>
              </a:rPr>
              <a:t> (</a:t>
            </a:r>
            <a:r>
              <a:rPr lang="en-US" sz="1600" dirty="0" err="1">
                <a:latin typeface="Verdana" panose="020B0604030504040204" pitchFamily="34" charset="0"/>
              </a:rPr>
              <a:t>pentru</a:t>
            </a:r>
            <a:r>
              <a:rPr lang="en-US" sz="1600" dirty="0">
                <a:latin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</a:rPr>
              <a:t>căuta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surse</a:t>
            </a:r>
            <a:r>
              <a:rPr lang="en-US" sz="1600" dirty="0">
                <a:latin typeface="Verdana" panose="020B0604030504040204" pitchFamily="34" charset="0"/>
              </a:rPr>
              <a:t> de </a:t>
            </a:r>
            <a:r>
              <a:rPr lang="en-US" sz="1600" dirty="0" err="1">
                <a:latin typeface="Verdana" panose="020B0604030504040204" pitchFamily="34" charset="0"/>
              </a:rPr>
              <a:t>informare</a:t>
            </a:r>
            <a:r>
              <a:rPr lang="en-US" sz="1600" dirty="0">
                <a:latin typeface="Verdana" panose="020B0604030504040204" pitchFamily="34" charset="0"/>
              </a:rPr>
              <a:t>); la </a:t>
            </a:r>
            <a:r>
              <a:rPr lang="en-US" sz="1600" dirty="0" err="1">
                <a:latin typeface="Verdana" panose="020B0604030504040204" pitchFamily="34" charset="0"/>
              </a:rPr>
              <a:t>muzee</a:t>
            </a:r>
            <a:r>
              <a:rPr lang="en-US" sz="1600" dirty="0">
                <a:latin typeface="Verdana" panose="020B0604030504040204" pitchFamily="34" charset="0"/>
              </a:rPr>
              <a:t> (</a:t>
            </a:r>
            <a:r>
              <a:rPr lang="en-US" sz="1600" dirty="0" err="1">
                <a:latin typeface="Verdana" panose="020B0604030504040204" pitchFamily="34" charset="0"/>
              </a:rPr>
              <a:t>pentru</a:t>
            </a:r>
            <a:r>
              <a:rPr lang="en-US" sz="1600" dirty="0">
                <a:latin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</a:rPr>
              <a:t>studia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suplimentar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sau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chiar</a:t>
            </a:r>
            <a:r>
              <a:rPr lang="en-US" sz="1600" dirty="0">
                <a:latin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</a:rPr>
              <a:t>lua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legătura</a:t>
            </a:r>
            <a:r>
              <a:rPr lang="en-US" sz="1600" dirty="0">
                <a:latin typeface="Verdana" panose="020B0604030504040204" pitchFamily="34" charset="0"/>
              </a:rPr>
              <a:t> cu un specialist </a:t>
            </a:r>
            <a:r>
              <a:rPr lang="en-US" sz="1600" dirty="0" err="1">
                <a:latin typeface="Verdana" panose="020B0604030504040204" pitchFamily="34" charset="0"/>
              </a:rPr>
              <a:t>în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măsură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să</a:t>
            </a:r>
            <a:r>
              <a:rPr lang="en-US" sz="1600" dirty="0">
                <a:latin typeface="Verdana" panose="020B0604030504040204" pitchFamily="34" charset="0"/>
              </a:rPr>
              <a:t> le </a:t>
            </a:r>
            <a:r>
              <a:rPr lang="en-US" sz="1600" dirty="0" err="1">
                <a:latin typeface="Verdana" panose="020B0604030504040204" pitchFamily="34" charset="0"/>
              </a:rPr>
              <a:t>clarifice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lucruri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pe</a:t>
            </a:r>
            <a:r>
              <a:rPr lang="en-US" sz="1600" dirty="0">
                <a:latin typeface="Verdana" panose="020B0604030504040204" pitchFamily="34" charset="0"/>
              </a:rPr>
              <a:t> care nu </a:t>
            </a:r>
            <a:r>
              <a:rPr lang="en-US" sz="1600" dirty="0" err="1">
                <a:latin typeface="Verdana" panose="020B0604030504040204" pitchFamily="34" charset="0"/>
              </a:rPr>
              <a:t>reușesc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și</a:t>
            </a:r>
            <a:r>
              <a:rPr lang="en-US" sz="1600" dirty="0">
                <a:latin typeface="Verdana" panose="020B0604030504040204" pitchFamily="34" charset="0"/>
              </a:rPr>
              <a:t> le </a:t>
            </a:r>
            <a:r>
              <a:rPr lang="en-US" sz="1600" dirty="0" err="1">
                <a:latin typeface="Verdana" panose="020B0604030504040204" pitchFamily="34" charset="0"/>
              </a:rPr>
              <a:t>clarifice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singuri</a:t>
            </a:r>
            <a:r>
              <a:rPr lang="en-US" sz="1600" dirty="0">
                <a:latin typeface="Verdana" panose="020B0604030504040204" pitchFamily="34" charset="0"/>
              </a:rPr>
              <a:t>); </a:t>
            </a:r>
            <a:r>
              <a:rPr lang="en-US" sz="1600" dirty="0" err="1">
                <a:latin typeface="Verdana" panose="020B0604030504040204" pitchFamily="34" charset="0"/>
              </a:rPr>
              <a:t>în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natură</a:t>
            </a:r>
            <a:r>
              <a:rPr lang="en-US" sz="1600" dirty="0">
                <a:latin typeface="Verdana" panose="020B0604030504040204" pitchFamily="34" charset="0"/>
              </a:rPr>
              <a:t> (</a:t>
            </a:r>
            <a:r>
              <a:rPr lang="en-US" sz="1600" dirty="0" err="1">
                <a:latin typeface="Verdana" panose="020B0604030504040204" pitchFamily="34" charset="0"/>
              </a:rPr>
              <a:t>pentru</a:t>
            </a:r>
            <a:r>
              <a:rPr lang="en-US" sz="1600" dirty="0">
                <a:latin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</a:rPr>
              <a:t>preleva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mostre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sau</a:t>
            </a:r>
            <a:r>
              <a:rPr lang="en-US" sz="1600" dirty="0">
                <a:latin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</a:rPr>
              <a:t>analiza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diferite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elemente</a:t>
            </a:r>
            <a:r>
              <a:rPr lang="en-US" sz="1600" dirty="0">
                <a:latin typeface="Verdana" panose="020B0604030504040204" pitchFamily="34" charset="0"/>
              </a:rPr>
              <a:t>), la </a:t>
            </a:r>
            <a:r>
              <a:rPr lang="en-US" sz="1600" dirty="0" err="1">
                <a:latin typeface="Verdana" panose="020B0604030504040204" pitchFamily="34" charset="0"/>
              </a:rPr>
              <a:t>magazin</a:t>
            </a:r>
            <a:r>
              <a:rPr lang="en-US" sz="1600" dirty="0">
                <a:latin typeface="Verdana" panose="020B0604030504040204" pitchFamily="34" charset="0"/>
              </a:rPr>
              <a:t> (</a:t>
            </a:r>
            <a:r>
              <a:rPr lang="en-US" sz="1600" dirty="0" err="1">
                <a:latin typeface="Verdana" panose="020B0604030504040204" pitchFamily="34" charset="0"/>
              </a:rPr>
              <a:t>pentru</a:t>
            </a:r>
            <a:r>
              <a:rPr lang="en-US" sz="1600" dirty="0">
                <a:latin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</a:rPr>
              <a:t>achiziționa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materiale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necesare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proiectelor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lor</a:t>
            </a:r>
            <a:r>
              <a:rPr lang="en-US" sz="1600" dirty="0">
                <a:latin typeface="Verdana" panose="020B0604030504040204" pitchFamily="34" charset="0"/>
              </a:rPr>
              <a:t>)… </a:t>
            </a:r>
            <a:r>
              <a:rPr lang="en-US" sz="1600" dirty="0" err="1">
                <a:latin typeface="Verdana" panose="020B0604030504040204" pitchFamily="34" charset="0"/>
              </a:rPr>
              <a:t>În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acest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fel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lumea</a:t>
            </a:r>
            <a:r>
              <a:rPr lang="en-US" sz="1600" dirty="0">
                <a:latin typeface="Verdana" panose="020B0604030504040204" pitchFamily="34" charset="0"/>
              </a:rPr>
              <a:t> se </a:t>
            </a:r>
            <a:r>
              <a:rPr lang="en-US" sz="1600" dirty="0" err="1">
                <a:latin typeface="Verdana" panose="020B0604030504040204" pitchFamily="34" charset="0"/>
              </a:rPr>
              <a:t>deschide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pentru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ei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și</a:t>
            </a:r>
            <a:r>
              <a:rPr lang="en-US" sz="1600" dirty="0">
                <a:latin typeface="Verdana" panose="020B0604030504040204" pitchFamily="34" charset="0"/>
              </a:rPr>
              <a:t> pot </a:t>
            </a:r>
            <a:r>
              <a:rPr lang="en-US" sz="1600" dirty="0" err="1">
                <a:latin typeface="Verdana" panose="020B0604030504040204" pitchFamily="34" charset="0"/>
              </a:rPr>
              <a:t>să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interacționeze</a:t>
            </a:r>
            <a:r>
              <a:rPr lang="en-US" sz="1600" dirty="0">
                <a:latin typeface="Verdana" panose="020B0604030504040204" pitchFamily="34" charset="0"/>
              </a:rPr>
              <a:t> cu o </a:t>
            </a:r>
            <a:r>
              <a:rPr lang="en-US" sz="1600" dirty="0" err="1">
                <a:latin typeface="Verdana" panose="020B0604030504040204" pitchFamily="34" charset="0"/>
              </a:rPr>
              <a:t>varietate</a:t>
            </a:r>
            <a:r>
              <a:rPr lang="en-US" sz="1600" dirty="0">
                <a:latin typeface="Verdana" panose="020B0604030504040204" pitchFamily="34" charset="0"/>
              </a:rPr>
              <a:t> de </a:t>
            </a:r>
            <a:r>
              <a:rPr lang="en-US" sz="1600" dirty="0" err="1">
                <a:latin typeface="Verdana" panose="020B0604030504040204" pitchFamily="34" charset="0"/>
              </a:rPr>
              <a:t>persoane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noi</a:t>
            </a:r>
            <a:r>
              <a:rPr lang="en-US" sz="1600" dirty="0">
                <a:latin typeface="Verdana" panose="020B0604030504040204" pitchFamily="34" charset="0"/>
              </a:rPr>
              <a:t>, cu care </a:t>
            </a:r>
            <a:r>
              <a:rPr lang="en-US" sz="1600" dirty="0" err="1">
                <a:latin typeface="Verdana" panose="020B0604030504040204" pitchFamily="34" charset="0"/>
              </a:rPr>
              <a:t>învață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să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colaboreze</a:t>
            </a:r>
            <a:r>
              <a:rPr lang="en-US" sz="1600" dirty="0">
                <a:latin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</a:rPr>
              <a:t>fiecare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ieșire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aducând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lângă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informațiile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noi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și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experiențe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valoroase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în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ceea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ce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privește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</a:rPr>
              <a:t>independența</a:t>
            </a:r>
            <a:r>
              <a:rPr lang="en-US" sz="1600" dirty="0">
                <a:latin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</a:rPr>
              <a:t>șresponsabilitatea</a:t>
            </a:r>
            <a:r>
              <a:rPr lang="en-US" dirty="0" smtClean="0">
                <a:latin typeface="Verdana" panose="020B0604030504040204" pitchFamily="34" charset="0"/>
              </a:rPr>
              <a:t>.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</a:rPr>
              <a:t>i</a:t>
            </a:r>
            <a:r>
              <a:rPr lang="en-US" dirty="0">
                <a:latin typeface="Verdana" panose="020B060403050404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777" y="1143000"/>
            <a:ext cx="6290571" cy="5105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29200" y="4419600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0662" y="137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3538B1236BD4183DB97179FEC89A7" ma:contentTypeVersion="10" ma:contentTypeDescription="Create a new document." ma:contentTypeScope="" ma:versionID="c6246d4430453526f4c23c7d25d1912b">
  <xsd:schema xmlns:xsd="http://www.w3.org/2001/XMLSchema" xmlns:xs="http://www.w3.org/2001/XMLSchema" xmlns:p="http://schemas.microsoft.com/office/2006/metadata/properties" xmlns:ns2="6a02b1fc-22e1-4400-8d9c-072e1cc7e819" targetNamespace="http://schemas.microsoft.com/office/2006/metadata/properties" ma:root="true" ma:fieldsID="8141736f2a8b811515638f1637aa629b" ns2:_="">
    <xsd:import namespace="6a02b1fc-22e1-4400-8d9c-072e1cc7e8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2b1fc-22e1-4400-8d9c-072e1cc7e8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D8EF9D-9925-4C3D-ABBD-594C3BBF2F9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44B67E-17E3-47C1-924C-019776123B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0FBF4B-FA1E-446D-81E7-14BAD72555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02b1fc-22e1-4400-8d9c-072e1cc7e8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227</TotalTime>
  <Words>1525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Amalia</dc:creator>
  <cp:lastModifiedBy>Amalia</cp:lastModifiedBy>
  <cp:revision>25</cp:revision>
  <dcterms:created xsi:type="dcterms:W3CDTF">2006-08-16T00:00:00Z</dcterms:created>
  <dcterms:modified xsi:type="dcterms:W3CDTF">2022-04-06T18:24:07Z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0x0101002023538B1236BD4183DB97179FEC89A7</vt:lpwstr>
  </property>
</Properties>
</file>