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crdownload" ContentType="image/jpe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sldIdLst>
    <p:sldId id="256" r:id="rId5"/>
    <p:sldId id="257" r:id="rId6"/>
    <p:sldId id="268" r:id="rId7"/>
    <p:sldId id="258" r:id="rId8"/>
    <p:sldId id="269" r:id="rId9"/>
    <p:sldId id="259" r:id="rId10"/>
    <p:sldId id="270" r:id="rId11"/>
    <p:sldId id="260" r:id="rId12"/>
    <p:sldId id="271" r:id="rId13"/>
    <p:sldId id="261" r:id="rId14"/>
    <p:sldId id="262" r:id="rId15"/>
    <p:sldId id="263" r:id="rId16"/>
    <p:sldId id="264" r:id="rId17"/>
    <p:sldId id="265" r:id="rId18"/>
    <p:sldId id="273" r:id="rId19"/>
    <p:sldId id="266" r:id="rId20"/>
    <p:sldId id="272" r:id="rId21"/>
    <p:sldId id="267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86323" autoAdjust="0"/>
  </p:normalViewPr>
  <p:slideViewPr>
    <p:cSldViewPr>
      <p:cViewPr>
        <p:scale>
          <a:sx n="77" d="100"/>
          <a:sy n="77" d="100"/>
        </p:scale>
        <p:origin x="-85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crdownload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crdownload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crdownload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96232"/>
            <a:ext cx="807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STRATEGII DE MANAGEMENT COMPORTAMENTAL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o-RO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b="1" i="1" dirty="0">
                <a:latin typeface="Times New Roman" pitchFamily="18" charset="0"/>
                <a:cs typeface="Times New Roman" pitchFamily="18" charset="0"/>
              </a:rPr>
              <a:t>„ Copiii noştri ne oferă ocazia de a deveni părinţi </a:t>
            </a:r>
            <a:r>
              <a:rPr lang="ro-RO" b="1" i="1" dirty="0" smtClean="0">
                <a:latin typeface="Times New Roman" pitchFamily="18" charset="0"/>
                <a:cs typeface="Times New Roman" pitchFamily="18" charset="0"/>
              </a:rPr>
              <a:t>aşa </a:t>
            </a:r>
            <a:r>
              <a:rPr lang="ro-RO" b="1" i="1" dirty="0">
                <a:latin typeface="Times New Roman" pitchFamily="18" charset="0"/>
                <a:cs typeface="Times New Roman" pitchFamily="18" charset="0"/>
              </a:rPr>
              <a:t>cum ne-am dorit mereu să fim .”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dirty="0">
                <a:latin typeface="Times New Roman" pitchFamily="18" charset="0"/>
                <a:cs typeface="Times New Roman" pitchFamily="18" charset="0"/>
              </a:rPr>
              <a:t>									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Louise 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Hart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352800"/>
            <a:ext cx="8077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Rolul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părinte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s-a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construit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treptat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impregnat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atât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experienţele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personale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când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erai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copil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experienţele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persoanelor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semnificative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jurul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tău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Părinţii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tăi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siguranţă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-au pus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amprenta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felului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îţi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reprezinţi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rolul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părinte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Relaţia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învăţat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cum se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simte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părinte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iubitor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permisiv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înţelegător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dimpotrivă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autoritar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distant,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neimplicat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877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533400"/>
            <a:ext cx="40386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stabilesc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limite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reguli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clare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negociază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acolo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unde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poate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copilul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explică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clar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detaliat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oricând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nevoie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motivele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care s-au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stabilit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aceste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reguli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flexibili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consecvenți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tot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înseamnă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reguli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țin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binele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fizic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psihic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copilului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le permit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propriile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decizii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aibă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punct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vedere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aibă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opțiuni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când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apar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comportamentele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nedorite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copii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folosesc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aceste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ocazii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oportunitate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învățare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nu se tem de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copiii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lor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exprimarea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emoțiilor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dureroase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respecta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nevoile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dorințele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fac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diferență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clară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între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pozitivi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relația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copilul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relație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care o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formează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bază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solidă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de respect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reciproc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oferă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iubire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necondiționată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pun accent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emoțională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copilului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lor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calmi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deschiși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blânzi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optimiști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648200" y="1219200"/>
            <a:ext cx="3657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Cum </a:t>
            </a:r>
            <a:r>
              <a:rPr lang="en-US" b="1" dirty="0" err="1"/>
              <a:t>sunt</a:t>
            </a:r>
            <a:r>
              <a:rPr lang="en-US" b="1" dirty="0"/>
              <a:t> </a:t>
            </a:r>
            <a:r>
              <a:rPr lang="en-US" b="1" dirty="0" err="1"/>
              <a:t>copiii</a:t>
            </a:r>
            <a:r>
              <a:rPr lang="en-US" b="1" dirty="0"/>
              <a:t> </a:t>
            </a:r>
            <a:r>
              <a:rPr lang="en-US" b="1" dirty="0" err="1"/>
              <a:t>crescuți</a:t>
            </a:r>
            <a:r>
              <a:rPr lang="en-US" b="1" dirty="0"/>
              <a:t> de </a:t>
            </a:r>
            <a:r>
              <a:rPr lang="en-US" b="1" dirty="0" err="1"/>
              <a:t>părinți</a:t>
            </a:r>
            <a:r>
              <a:rPr lang="en-US" b="1" dirty="0"/>
              <a:t> </a:t>
            </a:r>
            <a:r>
              <a:rPr lang="en-US" b="1" dirty="0" err="1"/>
              <a:t>antrenori</a:t>
            </a:r>
            <a:r>
              <a:rPr lang="en-US" b="1" dirty="0"/>
              <a:t>?</a:t>
            </a:r>
            <a:endParaRPr lang="en-US" dirty="0"/>
          </a:p>
          <a:p>
            <a:r>
              <a:rPr lang="en-US" dirty="0"/>
              <a:t>– au </a:t>
            </a:r>
            <a:r>
              <a:rPr lang="en-US" dirty="0" err="1"/>
              <a:t>foarte</a:t>
            </a:r>
            <a:r>
              <a:rPr lang="en-US" dirty="0"/>
              <a:t> </a:t>
            </a:r>
            <a:r>
              <a:rPr lang="en-US" dirty="0" err="1"/>
              <a:t>multă</a:t>
            </a:r>
            <a:r>
              <a:rPr lang="en-US" dirty="0"/>
              <a:t> </a:t>
            </a:r>
            <a:r>
              <a:rPr lang="en-US" dirty="0" err="1"/>
              <a:t>încredere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propria</a:t>
            </a:r>
            <a:r>
              <a:rPr lang="en-US" dirty="0"/>
              <a:t> </a:t>
            </a:r>
            <a:r>
              <a:rPr lang="en-US" dirty="0" err="1"/>
              <a:t>persoană</a:t>
            </a:r>
            <a:r>
              <a:rPr lang="en-US" dirty="0"/>
              <a:t>, se </a:t>
            </a:r>
            <a:r>
              <a:rPr lang="en-US" dirty="0" err="1"/>
              <a:t>valorizează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se </a:t>
            </a:r>
            <a:r>
              <a:rPr lang="en-US" dirty="0" err="1"/>
              <a:t>prețuiesc</a:t>
            </a:r>
            <a:r>
              <a:rPr lang="en-US" dirty="0"/>
              <a:t> </a:t>
            </a:r>
            <a:r>
              <a:rPr lang="en-US" dirty="0" err="1"/>
              <a:t>așa</a:t>
            </a:r>
            <a:r>
              <a:rPr lang="en-US" dirty="0"/>
              <a:t> cum a </a:t>
            </a:r>
            <a:r>
              <a:rPr lang="en-US" dirty="0" err="1"/>
              <a:t>făcut</a:t>
            </a:r>
            <a:r>
              <a:rPr lang="en-US" dirty="0"/>
              <a:t>-o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părintele</a:t>
            </a:r>
            <a:r>
              <a:rPr lang="en-US" dirty="0"/>
              <a:t>;</a:t>
            </a:r>
          </a:p>
          <a:p>
            <a:r>
              <a:rPr lang="en-US" dirty="0"/>
              <a:t>– au </a:t>
            </a:r>
            <a:r>
              <a:rPr lang="en-US" dirty="0" err="1"/>
              <a:t>abilități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foarte</a:t>
            </a:r>
            <a:r>
              <a:rPr lang="en-US" dirty="0"/>
              <a:t> </a:t>
            </a:r>
            <a:r>
              <a:rPr lang="en-US" dirty="0" err="1"/>
              <a:t>dezvoltate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capacitatea</a:t>
            </a:r>
            <a:r>
              <a:rPr lang="en-US" dirty="0"/>
              <a:t> de </a:t>
            </a:r>
            <a:r>
              <a:rPr lang="en-US" dirty="0" err="1"/>
              <a:t>autodisciplină</a:t>
            </a:r>
            <a:r>
              <a:rPr lang="en-US" dirty="0"/>
              <a:t>;</a:t>
            </a:r>
          </a:p>
          <a:p>
            <a:r>
              <a:rPr lang="en-US" dirty="0"/>
              <a:t>– se </a:t>
            </a:r>
            <a:r>
              <a:rPr lang="en-US" dirty="0" err="1"/>
              <a:t>adaptează</a:t>
            </a:r>
            <a:r>
              <a:rPr lang="en-US" dirty="0"/>
              <a:t> </a:t>
            </a:r>
            <a:r>
              <a:rPr lang="en-US" dirty="0" err="1"/>
              <a:t>foarte</a:t>
            </a:r>
            <a:r>
              <a:rPr lang="en-US" dirty="0"/>
              <a:t> bine la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mediu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învață</a:t>
            </a:r>
            <a:r>
              <a:rPr lang="en-US" dirty="0"/>
              <a:t> cu </a:t>
            </a:r>
            <a:r>
              <a:rPr lang="en-US" dirty="0" err="1"/>
              <a:t>rapiditate</a:t>
            </a:r>
            <a:r>
              <a:rPr lang="en-US" dirty="0"/>
              <a:t> </a:t>
            </a:r>
            <a:r>
              <a:rPr lang="en-US" dirty="0" err="1"/>
              <a:t>lucruri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229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143000"/>
            <a:ext cx="80010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Influențăm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comportamentul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noștri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o-RO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Reacția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părintelui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comportamentul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copilului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numește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încurajare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adică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dacă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acordați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atenție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deosebită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anumit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 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comportament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acesta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repeta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deoarece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copilul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consideră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rapid mod de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capta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atenția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dacă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uneori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vorba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 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atenție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negativă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ceartă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exemplu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ro-RO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Dacă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primi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atenție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trebuie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țipe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strige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face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aceste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lucruri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atenția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care i-o </a:t>
            </a:r>
          </a:p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acordați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foarte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importantă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16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Dar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face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părinții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Conectați-vă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copilul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vostru</a:t>
            </a:r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Acordați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atentie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nevoilor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emotiilor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care pot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baza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problemelor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care le are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copilul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Ascultați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Priviți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ochi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Folosiți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 voce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blândă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Jucați-vă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copilul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vostru</a:t>
            </a:r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rela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bun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nseamn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oameni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care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distreaz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adesea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mpreun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ă.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6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89844"/>
            <a:ext cx="80772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Recompensați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comportamentele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dezirabile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imediat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când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acestea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manifestă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frecvent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posibil</a:t>
            </a:r>
            <a:endParaRPr lang="ro-RO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Oamenii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repete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comportamentele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care au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primit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recompensă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Dacă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fiul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fiica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voastră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manifestă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comportament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place, nu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uitați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consolidați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oferind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recompense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frecvente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Stabiliti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recompense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care le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folositi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Acestea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pot fi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sociale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materiale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Recompense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sociale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zambet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imbratisare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atingere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mangaieri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lauda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verbala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etc. </a:t>
            </a:r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Activitati-recompensa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jocul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 mama,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mersul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cititul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unei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povesti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vizionarea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jucatul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fotbalului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etc. </a:t>
            </a:r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Recompense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materiale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inghetata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ciocolata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minge, un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joc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jucarie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221879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8598"/>
            <a:ext cx="8305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Recompensarea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accidentală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comportamentelor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nedorite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o-RO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o-RO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Atunci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când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părintele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recompensează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greșeală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comportament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nedorit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șansele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acesta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manifeste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cresc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Recompensarea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comportamentelor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nedorite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crează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probleme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relația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părinte-copil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Aceasta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probabil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întâlnite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erori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educație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care le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fac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părinții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folosiți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recompense,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indiferent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natura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acestora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atunci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vreți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comportament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indezirabil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nu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reperte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Stabiliți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comportamente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care le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considerați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indezirabile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nu se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smiorcaie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nu-</a:t>
            </a:r>
            <a:r>
              <a:rPr lang="ro-RO" sz="2000" dirty="0" err="1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juc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riile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dezordine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vin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chemat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etc.  </a:t>
            </a:r>
          </a:p>
          <a:p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exemplu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un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 5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000" dirty="0" err="1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ncepe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smiorc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(el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fapt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aten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mamei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face mama? Nu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suporta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smio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iala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îl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ceart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(m-am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turat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aud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smiorc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indu-te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!),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opre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activitatea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000" dirty="0" err="1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d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aten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copilului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nv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copilul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poate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suporta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dojeneal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 la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mam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aceea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Deci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mama l-a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inv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smiorc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Adesea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rin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prin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cu diverse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trebu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ri,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dorind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mult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lini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recompenseaz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copilul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comportament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indezirabil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(”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Lini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te-te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s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ui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desene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animate.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aud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simt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000" dirty="0" err="1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nnebunesc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…”)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385103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1"/>
            <a:ext cx="8686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50000"/>
              </a:lnSpc>
              <a:spcAft>
                <a:spcPts val="1000"/>
              </a:spcAft>
            </a:pP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Disciplina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eficientă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depinde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capacitatea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părintelui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a realiza un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echilibru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între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dragoste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autoritate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a fi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blând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hotărât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Este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extraordinar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distrezi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copiii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râzi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lucrurile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nostime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jocuri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trăsnite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dar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copiii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duce,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uneori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lucruri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extremis.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acel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s-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putea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fie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nevoie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spui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fermitate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„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Destul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!”.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Alteori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trebuie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după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pedeapsă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strictă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urmeze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îmbrăţişare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arăta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totul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iertat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uitat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8792" y="3505200"/>
            <a:ext cx="8839200" cy="2962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 marR="23495" indent="457200">
              <a:lnSpc>
                <a:spcPct val="148000"/>
              </a:lnSpc>
              <a:spcAft>
                <a:spcPts val="1000"/>
              </a:spcAft>
            </a:pP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Chiar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dacă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îngrijirea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sine a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părinților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este de mare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importanță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adesea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este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trecută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marginalizată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prioritiza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nevoile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copiilor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responsabilități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familiale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Creșterea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copilului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este o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sarcină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dificilă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necesită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investiție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mare de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fizică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emoțională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amplifică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semnificația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îngrijirii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sine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bunăstării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personale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Potrivit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consilier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s-D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Parent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Line: „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Amintiți-vă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sunteți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persoană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așa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cum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sunteți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părinte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Nevoile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voastre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 importante!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Luați-vă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îngriji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bunăstarea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voastră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întreaga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DO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familie</a:t>
            </a:r>
            <a:r>
              <a:rPr lang="es-D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 beneficia</a:t>
            </a:r>
            <a:r>
              <a:rPr lang="es-D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0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0668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Ferice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părinţii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care pot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învăţa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căci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cunoştinţa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aduce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înţelegere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iar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înţelegerea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aduce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dragoste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.”</a:t>
            </a:r>
            <a:r>
              <a:rPr lang="en-US" dirty="0"/>
              <a:t>										                                                                                                                                                     </a:t>
            </a:r>
          </a:p>
          <a:p>
            <a:r>
              <a:rPr lang="en-US" dirty="0"/>
              <a:t>                                                                                   </a:t>
            </a:r>
            <a:r>
              <a:rPr lang="en-US" dirty="0" smtClean="0"/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Old Union Reminder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514600"/>
            <a:ext cx="8001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Activitate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Alegeti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trăsături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descriu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exact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activități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bucurați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oferă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inspirație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valori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după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vreți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trăiți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viața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citate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înseamnă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inspiră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într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-un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Lipiți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-le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carton. La final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avea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’’O DECLARATIE  DE IDEI SI INTENTII’’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conține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importante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valori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credințe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inspiră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motivează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fi 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reprezentare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modului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vreți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trăiți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viața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adevăratele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voastre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visuri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aspirații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viitor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61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734320"/>
            <a:ext cx="7070900" cy="46903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062912" cy="1470025"/>
          </a:xfrm>
          <a:noFill/>
        </p:spPr>
        <p:txBody>
          <a:bodyPr>
            <a:normAutofit/>
          </a:bodyPr>
          <a:lstStyle/>
          <a:p>
            <a:pPr algn="l"/>
            <a:r>
              <a:rPr lang="ro-RO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Nu putem controla viitorul copiilor noștri, însă ne putem pregăti copiii pentru viitor.</a:t>
            </a:r>
            <a:br>
              <a:rPr lang="ro-RO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o-RO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Franklin D. Roosevelt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57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976" y="1143000"/>
            <a:ext cx="8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Bibliografie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457200" lvl="0" indent="-457200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Stiluri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parentale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impactul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asupra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psiholog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Cristina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o-RO" sz="24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a;</a:t>
            </a:r>
            <a:endParaRPr lang="ro-RO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’Parenting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Eficient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Abordări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eficiente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inovatoare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reziliență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parentală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Fundația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Abilitare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Speranța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Timișoara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2019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o-RO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Dijmărescu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Bazele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Managementului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Editura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Didactică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Pedagogică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1995.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627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7993856" cy="1640680"/>
          </a:xfrm>
        </p:spPr>
        <p:txBody>
          <a:bodyPr>
            <a:noAutofit/>
          </a:bodyPr>
          <a:lstStyle/>
          <a:p>
            <a:pPr algn="ctr"/>
            <a:endParaRPr lang="ro-RO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Colegiul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ro-RO" sz="3600" b="1" dirty="0" smtClean="0">
                <a:latin typeface="Times New Roman" pitchFamily="18" charset="0"/>
                <a:cs typeface="Times New Roman" pitchFamily="18" charset="0"/>
              </a:rPr>
              <a:t>țional Pedagogic</a:t>
            </a:r>
          </a:p>
          <a:p>
            <a:pPr algn="ctr"/>
            <a:r>
              <a:rPr lang="ro-RO" sz="3600" b="1" dirty="0" smtClean="0">
                <a:latin typeface="Times New Roman" pitchFamily="18" charset="0"/>
                <a:cs typeface="Times New Roman" pitchFamily="18" charset="0"/>
              </a:rPr>
              <a:t> ,,Ștefan Velovan”, Craiova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2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838200"/>
            <a:ext cx="6705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Stilurile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parentale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privite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cu un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interes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extrem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partea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comunității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științifice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. M-am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axat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stiluri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parentale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diferite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care le-am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regăsit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viața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zi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zi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stilul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sever,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permisiv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nepăsător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antrenor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Niciun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părinte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100%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într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-un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stil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străin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total de alt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stil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040" y="2971800"/>
            <a:ext cx="47625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86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u="sng" dirty="0" smtClean="0">
                <a:latin typeface="Times New Roman" pitchFamily="18" charset="0"/>
                <a:cs typeface="Times New Roman" pitchFamily="18" charset="0"/>
              </a:rPr>
              <a:t>STILUL SEVER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362200"/>
            <a:ext cx="6217363" cy="3502025"/>
          </a:xfrm>
        </p:spPr>
      </p:pic>
    </p:spTree>
    <p:extLst>
      <p:ext uri="{BB962C8B-B14F-4D97-AF65-F5344CB8AC3E}">
        <p14:creationId xmlns:p14="http://schemas.microsoft.com/office/powerpoint/2010/main" val="407153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1732" y="990600"/>
            <a:ext cx="3810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Este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stilul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cunoscut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bine 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pielea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noastră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mulți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am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crescuți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părinți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care: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impun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reguli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fără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exista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explicații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nici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posibilitatea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a fi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negociate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(”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o-RO" sz="1500" dirty="0" smtClean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zic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”, ”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decid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doar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faci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”);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nu permit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fie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întreba</a:t>
            </a:r>
            <a:r>
              <a:rPr lang="ro-RO" sz="1500" dirty="0" smtClean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”de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o-RO" sz="1500" dirty="0" err="1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atât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puțin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le fie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puse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îndoială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deciziile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aplică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pedepse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multe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ori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corporale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asta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fără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prea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multe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explicații</a:t>
            </a:r>
            <a:r>
              <a:rPr lang="ro-RO" sz="1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foarte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mari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așteptări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copii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mult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trăiesc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prin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realizările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critică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jignesc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acuză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insultă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reproșează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nu le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vorbesc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despre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emoții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nu le permit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manifestarea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celor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care le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consideră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negative (”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băieții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plâng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”,”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nimic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nu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plânge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doar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te-ai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zgâriat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puțin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”, ”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-am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zis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joci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cu X,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meritat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palma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furioși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irascibili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închiși</a:t>
            </a:r>
            <a:r>
              <a:rPr lang="ro-RO" sz="15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0" y="1053152"/>
            <a:ext cx="3657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Cum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copiii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crescuți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părinți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severi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– au o mare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lipsă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încredere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propria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persoană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venită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lipsa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exercițiului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a decide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experiența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a li 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impune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absolut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lipsa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afecțiunii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incapabili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autodisciplină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predispuși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relația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adulți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persoane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care le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domina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parcursul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– au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abilități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sociale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slabe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greutate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relații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prietenie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sincere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profunde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79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effectLst/>
                <a:latin typeface="Times New Roman" pitchFamily="18" charset="0"/>
                <a:cs typeface="Times New Roman" pitchFamily="18" charset="0"/>
              </a:rPr>
              <a:t>STILUL PERMISIV</a:t>
            </a:r>
            <a:endParaRPr lang="en-US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882775"/>
            <a:ext cx="7315200" cy="4572000"/>
          </a:xfrm>
        </p:spPr>
      </p:pic>
    </p:spTree>
    <p:extLst>
      <p:ext uri="{BB962C8B-B14F-4D97-AF65-F5344CB8AC3E}">
        <p14:creationId xmlns:p14="http://schemas.microsoft.com/office/powerpoint/2010/main" val="298076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143000"/>
            <a:ext cx="396240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Este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stilul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expuși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îl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adopte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mare parte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dintre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adulții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azi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crescuți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părinții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severi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”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ieri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părinți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care: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impun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foarte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puține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reguli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când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lipsesc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deloc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oricum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foarte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stricte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oferă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libertate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foarte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mare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a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lua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propriile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decizii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uneori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fără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ghidaj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ignoră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comportamentele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nedorite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ale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așteptări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mici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copii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ceea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privesc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comportamentele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realizările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salvatorii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când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apar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situațiile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criză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rar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îi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lasă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descurce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singuri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se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plâng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fața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copilului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cât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greu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îi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cicălesc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permanent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obține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vor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manifestă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foarte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multă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afecțiune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față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copil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condiționează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(transmit indirect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mesajul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”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iubesc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când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ești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bun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ascultător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instabili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foarte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calmi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permisivi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explodează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dacă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li se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ating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limitele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);</a:t>
            </a:r>
          </a:p>
        </p:txBody>
      </p:sp>
      <p:sp>
        <p:nvSpPr>
          <p:cNvPr id="5" name="Rectangle 4"/>
          <p:cNvSpPr/>
          <p:nvPr/>
        </p:nvSpPr>
        <p:spPr>
          <a:xfrm>
            <a:off x="5284839" y="1143000"/>
            <a:ext cx="3505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Cum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copiii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crescuți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părinți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permisivi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– au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încredere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propria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persoană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formează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un mod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propriu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gândi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lăsați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gândească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întâmpină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dificultăți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dobândirea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autonomiei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independenței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(pot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rămâne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dependenți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părinți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vârsta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adultă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lipsiți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autodisciplină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– au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abilități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sociale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slabe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nesiguri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neascultători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adaptează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greutate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regulilor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societății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4803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effectLst/>
                <a:latin typeface="Times New Roman" pitchFamily="18" charset="0"/>
                <a:cs typeface="Times New Roman" pitchFamily="18" charset="0"/>
              </a:rPr>
              <a:t>STILUL NE</a:t>
            </a:r>
            <a:r>
              <a:rPr lang="ro-RO" b="1" u="sng" dirty="0" smtClean="0">
                <a:effectLst/>
                <a:latin typeface="Times New Roman" pitchFamily="18" charset="0"/>
                <a:cs typeface="Times New Roman" pitchFamily="18" charset="0"/>
              </a:rPr>
              <a:t>PĂSĂTOR</a:t>
            </a:r>
            <a:endParaRPr lang="en-US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209800"/>
            <a:ext cx="5868351" cy="3915791"/>
          </a:xfrm>
        </p:spPr>
      </p:pic>
    </p:spTree>
    <p:extLst>
      <p:ext uri="{BB962C8B-B14F-4D97-AF65-F5344CB8AC3E}">
        <p14:creationId xmlns:p14="http://schemas.microsoft.com/office/powerpoint/2010/main" val="211097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81000"/>
            <a:ext cx="3886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– </a:t>
            </a:r>
            <a:r>
              <a:rPr lang="en-US" dirty="0"/>
              <a:t>nu </a:t>
            </a:r>
            <a:r>
              <a:rPr lang="en-US" dirty="0" err="1"/>
              <a:t>impun</a:t>
            </a:r>
            <a:r>
              <a:rPr lang="en-US" dirty="0"/>
              <a:t> </a:t>
            </a:r>
            <a:r>
              <a:rPr lang="en-US" dirty="0" err="1"/>
              <a:t>limite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pasivi</a:t>
            </a:r>
            <a:r>
              <a:rPr lang="en-US" dirty="0"/>
              <a:t>;</a:t>
            </a:r>
          </a:p>
          <a:p>
            <a:r>
              <a:rPr lang="en-US" dirty="0"/>
              <a:t>–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nepăsători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neglijează</a:t>
            </a:r>
            <a:r>
              <a:rPr lang="en-US" dirty="0"/>
              <a:t> </a:t>
            </a:r>
            <a:r>
              <a:rPr lang="en-US" dirty="0" err="1"/>
              <a:t>nevoile</a:t>
            </a:r>
            <a:r>
              <a:rPr lang="en-US" dirty="0"/>
              <a:t> </a:t>
            </a:r>
            <a:r>
              <a:rPr lang="en-US" dirty="0" err="1"/>
              <a:t>copiilor</a:t>
            </a:r>
            <a:r>
              <a:rPr lang="en-US" dirty="0"/>
              <a:t> (</a:t>
            </a:r>
            <a:r>
              <a:rPr lang="en-US" dirty="0" err="1"/>
              <a:t>uneori</a:t>
            </a:r>
            <a:r>
              <a:rPr lang="en-US" dirty="0"/>
              <a:t> se </a:t>
            </a:r>
            <a:r>
              <a:rPr lang="en-US" dirty="0" err="1"/>
              <a:t>ajunge</a:t>
            </a:r>
            <a:r>
              <a:rPr lang="en-US" dirty="0"/>
              <a:t> </a:t>
            </a:r>
            <a:r>
              <a:rPr lang="en-US" dirty="0" err="1"/>
              <a:t>chiar</a:t>
            </a:r>
            <a:r>
              <a:rPr lang="en-US" dirty="0"/>
              <a:t> la </a:t>
            </a:r>
            <a:r>
              <a:rPr lang="en-US" dirty="0" err="1"/>
              <a:t>abuz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nu </a:t>
            </a:r>
            <a:r>
              <a:rPr lang="en-US" dirty="0" err="1"/>
              <a:t>satisfac</a:t>
            </a:r>
            <a:r>
              <a:rPr lang="en-US" dirty="0"/>
              <a:t> </a:t>
            </a:r>
            <a:r>
              <a:rPr lang="en-US" dirty="0" err="1"/>
              <a:t>nici</a:t>
            </a:r>
            <a:r>
              <a:rPr lang="en-US" dirty="0"/>
              <a:t> </a:t>
            </a:r>
            <a:r>
              <a:rPr lang="en-US" dirty="0" err="1"/>
              <a:t>nevoile</a:t>
            </a:r>
            <a:r>
              <a:rPr lang="en-US" dirty="0"/>
              <a:t> de </a:t>
            </a:r>
            <a:r>
              <a:rPr lang="en-US" dirty="0" err="1"/>
              <a:t>bază</a:t>
            </a:r>
            <a:r>
              <a:rPr lang="en-US" dirty="0"/>
              <a:t>);</a:t>
            </a:r>
          </a:p>
          <a:p>
            <a:r>
              <a:rPr lang="en-US" dirty="0"/>
              <a:t>– </a:t>
            </a:r>
            <a:r>
              <a:rPr lang="en-US" dirty="0" err="1"/>
              <a:t>pasează</a:t>
            </a:r>
            <a:r>
              <a:rPr lang="en-US" dirty="0"/>
              <a:t> </a:t>
            </a:r>
            <a:r>
              <a:rPr lang="en-US" dirty="0" err="1"/>
              <a:t>autoritatea</a:t>
            </a:r>
            <a:r>
              <a:rPr lang="en-US" dirty="0"/>
              <a:t> </a:t>
            </a:r>
            <a:r>
              <a:rPr lang="en-US" dirty="0" err="1"/>
              <a:t>tutelară</a:t>
            </a:r>
            <a:r>
              <a:rPr lang="en-US" dirty="0"/>
              <a:t>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altcineva</a:t>
            </a:r>
            <a:r>
              <a:rPr lang="en-US" dirty="0"/>
              <a:t> (</a:t>
            </a:r>
            <a:r>
              <a:rPr lang="en-US" dirty="0" err="1"/>
              <a:t>bunica</a:t>
            </a:r>
            <a:r>
              <a:rPr lang="en-US" dirty="0"/>
              <a:t>, </a:t>
            </a:r>
            <a:r>
              <a:rPr lang="en-US" dirty="0" err="1"/>
              <a:t>mătușa</a:t>
            </a:r>
            <a:r>
              <a:rPr lang="en-US" dirty="0"/>
              <a:t>, </a:t>
            </a:r>
            <a:r>
              <a:rPr lang="en-US" dirty="0" err="1"/>
              <a:t>vecina</a:t>
            </a:r>
            <a:r>
              <a:rPr lang="en-US" dirty="0"/>
              <a:t>, </a:t>
            </a:r>
            <a:r>
              <a:rPr lang="en-US" dirty="0" err="1"/>
              <a:t>fratele</a:t>
            </a:r>
            <a:r>
              <a:rPr lang="en-US" dirty="0"/>
              <a:t>/</a:t>
            </a:r>
            <a:r>
              <a:rPr lang="en-US" dirty="0" err="1"/>
              <a:t>sora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</a:t>
            </a:r>
            <a:r>
              <a:rPr lang="en-US" dirty="0" err="1"/>
              <a:t>etc</a:t>
            </a:r>
            <a:r>
              <a:rPr lang="en-US" dirty="0"/>
              <a:t>);</a:t>
            </a:r>
          </a:p>
          <a:p>
            <a:r>
              <a:rPr lang="en-US" dirty="0"/>
              <a:t>– au </a:t>
            </a:r>
            <a:r>
              <a:rPr lang="en-US" dirty="0" err="1"/>
              <a:t>foarte</a:t>
            </a:r>
            <a:r>
              <a:rPr lang="en-US" dirty="0"/>
              <a:t> </a:t>
            </a:r>
            <a:r>
              <a:rPr lang="en-US" dirty="0" err="1"/>
              <a:t>puține</a:t>
            </a:r>
            <a:r>
              <a:rPr lang="en-US" dirty="0"/>
              <a:t> </a:t>
            </a:r>
            <a:r>
              <a:rPr lang="en-US" dirty="0" err="1"/>
              <a:t>cerințe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așteptări</a:t>
            </a:r>
            <a:r>
              <a:rPr lang="en-US" dirty="0"/>
              <a:t> de la </a:t>
            </a:r>
            <a:r>
              <a:rPr lang="en-US" dirty="0" err="1"/>
              <a:t>copil</a:t>
            </a:r>
            <a:r>
              <a:rPr lang="en-US" dirty="0"/>
              <a:t>;</a:t>
            </a:r>
          </a:p>
          <a:p>
            <a:r>
              <a:rPr lang="en-US" dirty="0"/>
              <a:t>– nu </a:t>
            </a:r>
            <a:r>
              <a:rPr lang="en-US" dirty="0" err="1"/>
              <a:t>recunosc</a:t>
            </a:r>
            <a:r>
              <a:rPr lang="en-US" dirty="0"/>
              <a:t> </a:t>
            </a:r>
            <a:r>
              <a:rPr lang="en-US" dirty="0" err="1"/>
              <a:t>realizările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performanțele</a:t>
            </a:r>
            <a:r>
              <a:rPr lang="en-US" dirty="0"/>
              <a:t> </a:t>
            </a:r>
            <a:r>
              <a:rPr lang="en-US" dirty="0" err="1"/>
              <a:t>copilului</a:t>
            </a:r>
            <a:r>
              <a:rPr lang="en-US" dirty="0"/>
              <a:t>; nu </a:t>
            </a:r>
            <a:r>
              <a:rPr lang="en-US" dirty="0" err="1"/>
              <a:t>îl</a:t>
            </a:r>
            <a:r>
              <a:rPr lang="en-US" dirty="0"/>
              <a:t> </a:t>
            </a:r>
            <a:r>
              <a:rPr lang="en-US" dirty="0" err="1"/>
              <a:t>văd</a:t>
            </a:r>
            <a:r>
              <a:rPr lang="en-US" dirty="0"/>
              <a:t>;</a:t>
            </a:r>
          </a:p>
          <a:p>
            <a:r>
              <a:rPr lang="en-US" dirty="0"/>
              <a:t>–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locul</a:t>
            </a:r>
            <a:r>
              <a:rPr lang="en-US" dirty="0"/>
              <a:t> </a:t>
            </a:r>
            <a:r>
              <a:rPr lang="en-US" dirty="0" err="1"/>
              <a:t>afecțiunii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timpului</a:t>
            </a:r>
            <a:r>
              <a:rPr lang="en-US" dirty="0"/>
              <a:t> </a:t>
            </a:r>
            <a:r>
              <a:rPr lang="en-US" dirty="0" err="1"/>
              <a:t>petrecut</a:t>
            </a:r>
            <a:r>
              <a:rPr lang="en-US" dirty="0"/>
              <a:t> </a:t>
            </a:r>
            <a:r>
              <a:rPr lang="en-US" dirty="0" err="1"/>
              <a:t>împreună</a:t>
            </a:r>
            <a:r>
              <a:rPr lang="en-US" dirty="0"/>
              <a:t>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cadouri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libertatea</a:t>
            </a:r>
            <a:r>
              <a:rPr lang="en-US" dirty="0"/>
              <a:t> </a:t>
            </a:r>
            <a:r>
              <a:rPr lang="en-US" dirty="0" err="1"/>
              <a:t>deplină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fața</a:t>
            </a:r>
            <a:r>
              <a:rPr lang="en-US" dirty="0"/>
              <a:t> </a:t>
            </a:r>
            <a:r>
              <a:rPr lang="en-US" dirty="0" err="1"/>
              <a:t>televizorului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timpul</a:t>
            </a:r>
            <a:r>
              <a:rPr lang="en-US" dirty="0"/>
              <a:t> </a:t>
            </a:r>
            <a:r>
              <a:rPr lang="en-US" dirty="0" err="1"/>
              <a:t>nemăsurat</a:t>
            </a:r>
            <a:r>
              <a:rPr lang="en-US" dirty="0"/>
              <a:t> </a:t>
            </a:r>
            <a:r>
              <a:rPr lang="en-US" dirty="0" err="1"/>
              <a:t>petrecut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undeva</a:t>
            </a:r>
            <a:r>
              <a:rPr lang="en-US" dirty="0"/>
              <a:t> cu </a:t>
            </a:r>
            <a:r>
              <a:rPr lang="en-US" dirty="0" err="1"/>
              <a:t>prietenii</a:t>
            </a:r>
            <a:r>
              <a:rPr lang="en-US" dirty="0"/>
              <a:t>;</a:t>
            </a:r>
          </a:p>
          <a:p>
            <a:r>
              <a:rPr lang="en-US" dirty="0"/>
              <a:t>–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instabili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extrem</a:t>
            </a:r>
            <a:r>
              <a:rPr lang="en-US" dirty="0"/>
              <a:t> de </a:t>
            </a:r>
            <a:r>
              <a:rPr lang="en-US" dirty="0" err="1"/>
              <a:t>preocupați</a:t>
            </a:r>
            <a:r>
              <a:rPr lang="en-US" dirty="0"/>
              <a:t> de </a:t>
            </a:r>
            <a:r>
              <a:rPr lang="en-US" dirty="0" err="1"/>
              <a:t>propria</a:t>
            </a:r>
            <a:r>
              <a:rPr lang="en-US" dirty="0"/>
              <a:t> </a:t>
            </a:r>
            <a:r>
              <a:rPr lang="en-US" dirty="0" err="1"/>
              <a:t>persoană</a:t>
            </a:r>
            <a:r>
              <a:rPr lang="en-US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914400"/>
            <a:ext cx="3505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Cum </a:t>
            </a:r>
            <a:r>
              <a:rPr lang="en-US" b="1" dirty="0" err="1"/>
              <a:t>sunt</a:t>
            </a:r>
            <a:r>
              <a:rPr lang="en-US" b="1" dirty="0"/>
              <a:t> </a:t>
            </a:r>
            <a:r>
              <a:rPr lang="en-US" b="1" dirty="0" err="1"/>
              <a:t>copiii</a:t>
            </a:r>
            <a:r>
              <a:rPr lang="en-US" b="1" dirty="0"/>
              <a:t> </a:t>
            </a:r>
            <a:r>
              <a:rPr lang="en-US" b="1" dirty="0" err="1"/>
              <a:t>crescuți</a:t>
            </a:r>
            <a:r>
              <a:rPr lang="en-US" b="1" dirty="0"/>
              <a:t> de </a:t>
            </a:r>
            <a:r>
              <a:rPr lang="en-US" b="1" dirty="0" err="1"/>
              <a:t>părinți</a:t>
            </a:r>
            <a:r>
              <a:rPr lang="en-US" b="1" dirty="0"/>
              <a:t> </a:t>
            </a:r>
            <a:r>
              <a:rPr lang="en-US" b="1" dirty="0" err="1"/>
              <a:t>nepăsători</a:t>
            </a:r>
            <a:r>
              <a:rPr lang="en-US" b="1" dirty="0"/>
              <a:t>?</a:t>
            </a:r>
            <a:endParaRPr lang="en-US" dirty="0"/>
          </a:p>
          <a:p>
            <a:r>
              <a:rPr lang="en-US" dirty="0"/>
              <a:t>– au o mare </a:t>
            </a:r>
            <a:r>
              <a:rPr lang="en-US" dirty="0" err="1"/>
              <a:t>lipsă</a:t>
            </a:r>
            <a:r>
              <a:rPr lang="en-US" dirty="0"/>
              <a:t> de </a:t>
            </a:r>
            <a:r>
              <a:rPr lang="en-US" dirty="0" err="1"/>
              <a:t>încredere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propria</a:t>
            </a:r>
            <a:r>
              <a:rPr lang="en-US" dirty="0"/>
              <a:t> </a:t>
            </a:r>
            <a:r>
              <a:rPr lang="en-US" dirty="0" err="1"/>
              <a:t>persoană</a:t>
            </a:r>
            <a:r>
              <a:rPr lang="en-US" dirty="0"/>
              <a:t>, </a:t>
            </a:r>
            <a:r>
              <a:rPr lang="en-US" dirty="0" err="1"/>
              <a:t>emotivi</a:t>
            </a:r>
            <a:r>
              <a:rPr lang="en-US" dirty="0"/>
              <a:t>, </a:t>
            </a:r>
            <a:r>
              <a:rPr lang="en-US" dirty="0" err="1"/>
              <a:t>retrași</a:t>
            </a:r>
            <a:r>
              <a:rPr lang="en-US" dirty="0"/>
              <a:t>, nu se </a:t>
            </a:r>
            <a:r>
              <a:rPr lang="en-US" dirty="0" err="1"/>
              <a:t>văd</a:t>
            </a:r>
            <a:r>
              <a:rPr lang="en-US" dirty="0"/>
              <a:t> </a:t>
            </a:r>
            <a:r>
              <a:rPr lang="en-US" dirty="0" err="1"/>
              <a:t>nici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cum </a:t>
            </a:r>
            <a:r>
              <a:rPr lang="en-US" dirty="0" err="1"/>
              <a:t>nici</a:t>
            </a:r>
            <a:r>
              <a:rPr lang="en-US" dirty="0"/>
              <a:t> </a:t>
            </a:r>
            <a:r>
              <a:rPr lang="en-US" dirty="0" err="1"/>
              <a:t>părinții</a:t>
            </a:r>
            <a:r>
              <a:rPr lang="en-US" dirty="0"/>
              <a:t> nu i-au </a:t>
            </a:r>
            <a:r>
              <a:rPr lang="en-US" dirty="0" err="1"/>
              <a:t>văzut</a:t>
            </a:r>
            <a:r>
              <a:rPr lang="en-US" dirty="0"/>
              <a:t>;</a:t>
            </a:r>
          </a:p>
          <a:p>
            <a:r>
              <a:rPr lang="en-US" dirty="0"/>
              <a:t>– au </a:t>
            </a:r>
            <a:r>
              <a:rPr lang="en-US" dirty="0" err="1"/>
              <a:t>dificultăți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a se </a:t>
            </a:r>
            <a:r>
              <a:rPr lang="en-US" dirty="0" err="1"/>
              <a:t>implica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adapta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domeniu</a:t>
            </a:r>
            <a:r>
              <a:rPr lang="en-US" dirty="0"/>
              <a:t> (</a:t>
            </a:r>
            <a:r>
              <a:rPr lang="en-US" dirty="0" err="1"/>
              <a:t>școală</a:t>
            </a:r>
            <a:r>
              <a:rPr lang="en-US" dirty="0"/>
              <a:t>, </a:t>
            </a:r>
            <a:r>
              <a:rPr lang="en-US" dirty="0" err="1"/>
              <a:t>relații</a:t>
            </a:r>
            <a:r>
              <a:rPr lang="en-US" dirty="0"/>
              <a:t> de </a:t>
            </a:r>
            <a:r>
              <a:rPr lang="en-US" dirty="0" err="1"/>
              <a:t>prietenie</a:t>
            </a:r>
            <a:r>
              <a:rPr lang="en-US" dirty="0"/>
              <a:t>, </a:t>
            </a:r>
            <a:r>
              <a:rPr lang="en-US" dirty="0" err="1"/>
              <a:t>muncă</a:t>
            </a:r>
            <a:r>
              <a:rPr lang="en-US" dirty="0"/>
              <a:t>, </a:t>
            </a:r>
            <a:r>
              <a:rPr lang="en-US" dirty="0" err="1"/>
              <a:t>relații</a:t>
            </a:r>
            <a:r>
              <a:rPr lang="en-US" dirty="0"/>
              <a:t> </a:t>
            </a:r>
            <a:r>
              <a:rPr lang="en-US" dirty="0" err="1"/>
              <a:t>intime</a:t>
            </a:r>
            <a:r>
              <a:rPr lang="en-US" dirty="0"/>
              <a:t>);</a:t>
            </a:r>
          </a:p>
          <a:p>
            <a:r>
              <a:rPr lang="en-US" dirty="0"/>
              <a:t>– se </a:t>
            </a:r>
            <a:r>
              <a:rPr lang="en-US" dirty="0" err="1"/>
              <a:t>implică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situaţii</a:t>
            </a:r>
            <a:r>
              <a:rPr lang="en-US" dirty="0"/>
              <a:t> </a:t>
            </a:r>
            <a:r>
              <a:rPr lang="en-US" dirty="0" err="1"/>
              <a:t>periculoase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predispuşi</a:t>
            </a:r>
            <a:r>
              <a:rPr lang="en-US" dirty="0"/>
              <a:t> </a:t>
            </a:r>
            <a:r>
              <a:rPr lang="en-US" dirty="0" err="1"/>
              <a:t>spre</a:t>
            </a:r>
            <a:r>
              <a:rPr lang="en-US" dirty="0"/>
              <a:t> un </a:t>
            </a:r>
            <a:r>
              <a:rPr lang="en-US" dirty="0" err="1"/>
              <a:t>comportament</a:t>
            </a:r>
            <a:r>
              <a:rPr lang="en-US" dirty="0"/>
              <a:t> </a:t>
            </a:r>
            <a:r>
              <a:rPr lang="en-US" dirty="0" err="1"/>
              <a:t>delicvent</a:t>
            </a:r>
            <a:r>
              <a:rPr lang="en-US" dirty="0"/>
              <a:t> la </a:t>
            </a:r>
            <a:r>
              <a:rPr lang="en-US" dirty="0" err="1"/>
              <a:t>maturitate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894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u="sng" dirty="0" smtClean="0">
                <a:effectLst/>
                <a:latin typeface="Times New Roman" pitchFamily="18" charset="0"/>
                <a:cs typeface="Times New Roman" pitchFamily="18" charset="0"/>
              </a:rPr>
              <a:t>STILUL ANTRENOR</a:t>
            </a:r>
            <a:endParaRPr lang="en-US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81200"/>
            <a:ext cx="6269189" cy="4183062"/>
          </a:xfrm>
        </p:spPr>
      </p:pic>
    </p:spTree>
    <p:extLst>
      <p:ext uri="{BB962C8B-B14F-4D97-AF65-F5344CB8AC3E}">
        <p14:creationId xmlns:p14="http://schemas.microsoft.com/office/powerpoint/2010/main" val="197665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3538B1236BD4183DB97179FEC89A7" ma:contentTypeVersion="10" ma:contentTypeDescription="Create a new document." ma:contentTypeScope="" ma:versionID="c6246d4430453526f4c23c7d25d1912b">
  <xsd:schema xmlns:xsd="http://www.w3.org/2001/XMLSchema" xmlns:xs="http://www.w3.org/2001/XMLSchema" xmlns:p="http://schemas.microsoft.com/office/2006/metadata/properties" xmlns:ns2="6a02b1fc-22e1-4400-8d9c-072e1cc7e819" targetNamespace="http://schemas.microsoft.com/office/2006/metadata/properties" ma:root="true" ma:fieldsID="8141736f2a8b811515638f1637aa629b" ns2:_="">
    <xsd:import namespace="6a02b1fc-22e1-4400-8d9c-072e1cc7e8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2b1fc-22e1-4400-8d9c-072e1cc7e8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8CF544-6320-47DF-ACCB-09C3A6CC74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A42051-C299-4953-AE53-DFD868EF11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02b1fc-22e1-4400-8d9c-072e1cc7e8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FF05C0-AF58-4353-BA03-0F84A85E81A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91</TotalTime>
  <Words>1540</Words>
  <Application>Microsoft Office PowerPoint</Application>
  <PresentationFormat>On-screen Show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Verve</vt:lpstr>
      <vt:lpstr>PowerPoint Presentation</vt:lpstr>
      <vt:lpstr>PowerPoint Presentation</vt:lpstr>
      <vt:lpstr>STILUL SEVER</vt:lpstr>
      <vt:lpstr>PowerPoint Presentation</vt:lpstr>
      <vt:lpstr>STILUL PERMISIV</vt:lpstr>
      <vt:lpstr>PowerPoint Presentation</vt:lpstr>
      <vt:lpstr>STILUL NEPĂSĂTOR</vt:lpstr>
      <vt:lpstr>PowerPoint Presentation</vt:lpstr>
      <vt:lpstr>STILUL ANTRENOR</vt:lpstr>
      <vt:lpstr>PowerPoint Presentation</vt:lpstr>
      <vt:lpstr>PowerPoint Presentation</vt:lpstr>
      <vt:lpstr>Dar ce putem face noi, părinții?  </vt:lpstr>
      <vt:lpstr>PowerPoint Presentation</vt:lpstr>
      <vt:lpstr>PowerPoint Presentation</vt:lpstr>
      <vt:lpstr>PowerPoint Presentation</vt:lpstr>
      <vt:lpstr>PowerPoint Presentation</vt:lpstr>
      <vt:lpstr>Nu putem controla viitorul copiilor noștri, însă ne putem pregăti copiii pentru viitor.                                                         Franklin D. Roosevelt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Amalia</dc:creator>
  <cp:lastModifiedBy>Amalia</cp:lastModifiedBy>
  <cp:revision>15</cp:revision>
  <dcterms:created xsi:type="dcterms:W3CDTF">2006-08-16T00:00:00Z</dcterms:created>
  <dcterms:modified xsi:type="dcterms:W3CDTF">2022-04-06T18:13:00Z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0x0101002023538B1236BD4183DB97179FEC89A7</vt:lpwstr>
  </property>
</Properties>
</file>